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68" r:id="rId4"/>
    <p:sldId id="269" r:id="rId6"/>
    <p:sldId id="257" r:id="rId7"/>
    <p:sldId id="287" r:id="rId8"/>
    <p:sldId id="359" r:id="rId9"/>
    <p:sldId id="320" r:id="rId10"/>
    <p:sldId id="360" r:id="rId11"/>
    <p:sldId id="321" r:id="rId12"/>
    <p:sldId id="323" r:id="rId13"/>
    <p:sldId id="361" r:id="rId14"/>
    <p:sldId id="324" r:id="rId15"/>
    <p:sldId id="326" r:id="rId16"/>
    <p:sldId id="325" r:id="rId17"/>
    <p:sldId id="327" r:id="rId18"/>
    <p:sldId id="362" r:id="rId19"/>
    <p:sldId id="363" r:id="rId20"/>
    <p:sldId id="330" r:id="rId21"/>
    <p:sldId id="331" r:id="rId22"/>
    <p:sldId id="332" r:id="rId23"/>
    <p:sldId id="282" r:id="rId24"/>
    <p:sldId id="285" r:id="rId25"/>
    <p:sldId id="293" r:id="rId26"/>
    <p:sldId id="294" r:id="rId27"/>
    <p:sldId id="364" r:id="rId28"/>
    <p:sldId id="334" r:id="rId29"/>
    <p:sldId id="365" r:id="rId30"/>
    <p:sldId id="366" r:id="rId31"/>
    <p:sldId id="335" r:id="rId32"/>
    <p:sldId id="336" r:id="rId33"/>
    <p:sldId id="338" r:id="rId34"/>
    <p:sldId id="340" r:id="rId35"/>
    <p:sldId id="342" r:id="rId36"/>
    <p:sldId id="343" r:id="rId37"/>
    <p:sldId id="344" r:id="rId38"/>
    <p:sldId id="367" r:id="rId39"/>
    <p:sldId id="368" r:id="rId40"/>
    <p:sldId id="370" r:id="rId41"/>
    <p:sldId id="372" r:id="rId42"/>
    <p:sldId id="371" r:id="rId43"/>
    <p:sldId id="369" r:id="rId44"/>
    <p:sldId id="373" r:id="rId45"/>
    <p:sldId id="374" r:id="rId46"/>
    <p:sldId id="375" r:id="rId47"/>
    <p:sldId id="376" r:id="rId48"/>
    <p:sldId id="377" r:id="rId49"/>
    <p:sldId id="378" r:id="rId50"/>
    <p:sldId id="379" r:id="rId51"/>
    <p:sldId id="380" r:id="rId52"/>
    <p:sldId id="388" r:id="rId53"/>
    <p:sldId id="381" r:id="rId54"/>
    <p:sldId id="382" r:id="rId55"/>
    <p:sldId id="383" r:id="rId56"/>
    <p:sldId id="384" r:id="rId57"/>
    <p:sldId id="385" r:id="rId58"/>
    <p:sldId id="386" r:id="rId59"/>
    <p:sldId id="387" r:id="rId60"/>
    <p:sldId id="389" r:id="rId61"/>
    <p:sldId id="390" r:id="rId62"/>
    <p:sldId id="391" r:id="rId63"/>
    <p:sldId id="392" r:id="rId64"/>
    <p:sldId id="393" r:id="rId65"/>
    <p:sldId id="283" r:id="rId66"/>
    <p:sldId id="298" r:id="rId67"/>
    <p:sldId id="355" r:id="rId68"/>
    <p:sldId id="354" r:id="rId69"/>
    <p:sldId id="345" r:id="rId70"/>
    <p:sldId id="300" r:id="rId71"/>
    <p:sldId id="348" r:id="rId72"/>
    <p:sldId id="347" r:id="rId73"/>
    <p:sldId id="301" r:id="rId74"/>
    <p:sldId id="302" r:id="rId75"/>
    <p:sldId id="303" r:id="rId76"/>
    <p:sldId id="394" r:id="rId77"/>
    <p:sldId id="395" r:id="rId78"/>
    <p:sldId id="396" r:id="rId79"/>
    <p:sldId id="397" r:id="rId80"/>
    <p:sldId id="398" r:id="rId81"/>
    <p:sldId id="400" r:id="rId82"/>
    <p:sldId id="402" r:id="rId83"/>
    <p:sldId id="401" r:id="rId84"/>
    <p:sldId id="403" r:id="rId85"/>
    <p:sldId id="404" r:id="rId86"/>
    <p:sldId id="405" r:id="rId87"/>
    <p:sldId id="284" r:id="rId88"/>
    <p:sldId id="278" r:id="rId89"/>
    <p:sldId id="279" r:id="rId90"/>
    <p:sldId id="308" r:id="rId91"/>
    <p:sldId id="406" r:id="rId92"/>
    <p:sldId id="310" r:id="rId93"/>
    <p:sldId id="314" r:id="rId94"/>
    <p:sldId id="316" r:id="rId95"/>
    <p:sldId id="357" r:id="rId96"/>
    <p:sldId id="358" r:id="rId97"/>
    <p:sldId id="407" r:id="rId98"/>
    <p:sldId id="408" r:id="rId99"/>
    <p:sldId id="409" r:id="rId100"/>
    <p:sldId id="410" r:id="rId101"/>
    <p:sldId id="411" r:id="rId102"/>
    <p:sldId id="273" r:id="rId103"/>
    <p:sldId id="274" r:id="rId104"/>
    <p:sldId id="275" r:id="rId105"/>
  </p:sldIdLst>
  <p:sldSz cx="12192000" cy="6858000"/>
  <p:notesSz cx="6858000" cy="9144000"/>
  <p:custDataLst>
    <p:tags r:id="rId10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0" userDrawn="1">
          <p15:clr>
            <a:srgbClr val="A4A3A4"/>
          </p15:clr>
        </p15:guide>
        <p15:guide id="2" pos="390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69A3"/>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40"/>
        <p:guide pos="3902"/>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notesMaster" Target="notesMasters/notesMaster1.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9" Type="http://schemas.openxmlformats.org/officeDocument/2006/relationships/tags" Target="tags/tag166.xml"/><Relationship Id="rId108" Type="http://schemas.openxmlformats.org/officeDocument/2006/relationships/tableStyles" Target="tableStyles.xml"/><Relationship Id="rId107" Type="http://schemas.openxmlformats.org/officeDocument/2006/relationships/viewProps" Target="viewProps.xml"/><Relationship Id="rId106" Type="http://schemas.openxmlformats.org/officeDocument/2006/relationships/presProps" Target="presProps.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image" Target="../media/image3.png"/></Relationships>
</file>

<file path=ppt/slides/_rels/slide10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3.xml"/><Relationship Id="rId1" Type="http://schemas.openxmlformats.org/officeDocument/2006/relationships/image" Target="../media/image3.png"/></Relationships>
</file>

<file path=ppt/slides/_rels/slide10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4.xml"/><Relationship Id="rId1" Type="http://schemas.openxmlformats.org/officeDocument/2006/relationships/image" Target="../media/image3.png"/></Relationships>
</file>

<file path=ppt/slides/_rels/slide10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5.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1.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8.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3.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4.xml"/><Relationship Id="rId2" Type="http://schemas.openxmlformats.org/officeDocument/2006/relationships/image" Target="../media/image5.png"/><Relationship Id="rId1"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7.xml"/><Relationship Id="rId2" Type="http://schemas.openxmlformats.org/officeDocument/2006/relationships/image" Target="../media/image6.png"/><Relationship Id="rId1" Type="http://schemas.openxmlformats.org/officeDocument/2006/relationships/image" Target="../media/image3.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0.xml"/><Relationship Id="rId1"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image" Target="../media/image3.png"/></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image" Target="../media/image3.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5.xml"/><Relationship Id="rId1" Type="http://schemas.openxmlformats.org/officeDocument/2006/relationships/image" Target="../media/image3.png"/></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6.xml"/><Relationship Id="rId2" Type="http://schemas.openxmlformats.org/officeDocument/2006/relationships/image" Target="../media/image7.png"/><Relationship Id="rId1" Type="http://schemas.openxmlformats.org/officeDocument/2006/relationships/image" Target="../media/image3.pn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7.xml"/><Relationship Id="rId2" Type="http://schemas.openxmlformats.org/officeDocument/2006/relationships/image" Target="../media/image8.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8.xml"/><Relationship Id="rId1" Type="http://schemas.openxmlformats.org/officeDocument/2006/relationships/image" Target="../media/image3.png"/></Relationships>
</file>

<file path=ppt/slides/_rels/slide4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100.xml"/><Relationship Id="rId3" Type="http://schemas.openxmlformats.org/officeDocument/2006/relationships/tags" Target="../tags/tag99.xml"/><Relationship Id="rId2" Type="http://schemas.openxmlformats.org/officeDocument/2006/relationships/image" Target="../media/image9.png"/><Relationship Id="rId1"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1.xml"/><Relationship Id="rId1"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2.xml"/><Relationship Id="rId1" Type="http://schemas.openxmlformats.org/officeDocument/2006/relationships/image" Target="../media/image3.pn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image" Target="../media/image3.png"/></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05.xml"/><Relationship Id="rId2" Type="http://schemas.openxmlformats.org/officeDocument/2006/relationships/image" Target="../media/image10.png"/><Relationship Id="rId1" Type="http://schemas.openxmlformats.org/officeDocument/2006/relationships/image" Target="../media/image3.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6.xml"/><Relationship Id="rId1" Type="http://schemas.openxmlformats.org/officeDocument/2006/relationships/image" Target="../media/image3.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7.xml"/><Relationship Id="rId1" Type="http://schemas.openxmlformats.org/officeDocument/2006/relationships/image" Target="../media/image3.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0.xml"/><Relationship Id="rId1" Type="http://schemas.openxmlformats.org/officeDocument/2006/relationships/image" Target="../media/image3.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1.xml"/><Relationship Id="rId1" Type="http://schemas.openxmlformats.org/officeDocument/2006/relationships/image" Target="../media/image3.pn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2.xml"/><Relationship Id="rId1" Type="http://schemas.openxmlformats.org/officeDocument/2006/relationships/image" Target="../media/image3.pn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3.xml"/><Relationship Id="rId1" Type="http://schemas.openxmlformats.org/officeDocument/2006/relationships/image" Target="../media/image3.png"/></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4.xml"/><Relationship Id="rId1" Type="http://schemas.openxmlformats.org/officeDocument/2006/relationships/image" Target="../media/image3.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5.xml"/><Relationship Id="rId1" Type="http://schemas.openxmlformats.org/officeDocument/2006/relationships/image" Target="../media/image3.png"/></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6.xml"/><Relationship Id="rId1" Type="http://schemas.openxmlformats.org/officeDocument/2006/relationships/image" Target="../media/image3.png"/></Relationships>
</file>

<file path=ppt/slides/_rels/slide5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image" Target="../media/image3.png"/></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9.xml"/><Relationship Id="rId1" Type="http://schemas.openxmlformats.org/officeDocument/2006/relationships/image" Target="../media/image3.png"/></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0.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66.xml"/><Relationship Id="rId2" Type="http://schemas.openxmlformats.org/officeDocument/2006/relationships/image" Target="../media/image4.png"/><Relationship Id="rId1" Type="http://schemas.openxmlformats.org/officeDocument/2006/relationships/image" Target="../media/image3.png"/></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1.xml"/><Relationship Id="rId1" Type="http://schemas.openxmlformats.org/officeDocument/2006/relationships/image" Target="../media/image3.png"/></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2.xml"/><Relationship Id="rId1" Type="http://schemas.openxmlformats.org/officeDocument/2006/relationships/image" Target="../media/image3.png"/></Relationships>
</file>

<file path=ppt/slides/_rels/slide6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23.xml"/><Relationship Id="rId2" Type="http://schemas.openxmlformats.org/officeDocument/2006/relationships/image" Target="../media/image11.png"/><Relationship Id="rId1" Type="http://schemas.openxmlformats.org/officeDocument/2006/relationships/image" Target="../media/image3.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4.xml"/><Relationship Id="rId1" Type="http://schemas.openxmlformats.org/officeDocument/2006/relationships/image" Target="../media/image3.png"/></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5.xml"/><Relationship Id="rId1" Type="http://schemas.openxmlformats.org/officeDocument/2006/relationships/image" Target="../media/image3.png"/></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6.xml"/><Relationship Id="rId1" Type="http://schemas.openxmlformats.org/officeDocument/2006/relationships/image" Target="../media/image3.png"/></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7.xml"/><Relationship Id="rId1" Type="http://schemas.openxmlformats.org/officeDocument/2006/relationships/image" Target="../media/image3.png"/></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8.xml"/><Relationship Id="rId1" Type="http://schemas.openxmlformats.org/officeDocument/2006/relationships/image" Target="../media/image3.png"/></Relationships>
</file>

<file path=ppt/slides/_rels/slide6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30.xml"/><Relationship Id="rId2" Type="http://schemas.openxmlformats.org/officeDocument/2006/relationships/tags" Target="../tags/tag129.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3.png"/></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1.xml"/><Relationship Id="rId1" Type="http://schemas.openxmlformats.org/officeDocument/2006/relationships/image" Target="../media/image3.png"/></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2.xml"/><Relationship Id="rId1" Type="http://schemas.openxmlformats.org/officeDocument/2006/relationships/image" Target="../media/image3.png"/></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3.xml"/><Relationship Id="rId1" Type="http://schemas.openxmlformats.org/officeDocument/2006/relationships/image" Target="../media/image3.png"/></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4.xml"/><Relationship Id="rId1" Type="http://schemas.openxmlformats.org/officeDocument/2006/relationships/image" Target="../media/image3.png"/></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5.xml"/><Relationship Id="rId1" Type="http://schemas.openxmlformats.org/officeDocument/2006/relationships/image" Target="../media/image3.png"/></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6.xml"/><Relationship Id="rId1" Type="http://schemas.openxmlformats.org/officeDocument/2006/relationships/image" Target="../media/image3.png"/></Relationships>
</file>

<file path=ppt/slides/_rels/slide7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7.xml"/><Relationship Id="rId1" Type="http://schemas.openxmlformats.org/officeDocument/2006/relationships/image" Target="../media/image3.png"/></Relationships>
</file>

<file path=ppt/slides/_rels/slide7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8.xml"/><Relationship Id="rId1" Type="http://schemas.openxmlformats.org/officeDocument/2006/relationships/image" Target="../media/image3.png"/></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9.xml"/><Relationship Id="rId1" Type="http://schemas.openxmlformats.org/officeDocument/2006/relationships/image" Target="../media/image3.png"/></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0.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3.png"/></Relationships>
</file>

<file path=ppt/slides/_rels/slide8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image" Target="../media/image3.png"/></Relationships>
</file>

<file path=ppt/slides/_rels/slide8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3.xml"/><Relationship Id="rId1" Type="http://schemas.openxmlformats.org/officeDocument/2006/relationships/image" Target="../media/image3.png"/></Relationships>
</file>

<file path=ppt/slides/_rels/slide8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image" Target="../media/image3.png"/></Relationships>
</file>

<file path=ppt/slides/_rels/slide8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6.xml"/><Relationship Id="rId1" Type="http://schemas.openxmlformats.org/officeDocument/2006/relationships/image" Target="../media/image3.png"/></Relationships>
</file>

<file path=ppt/slides/_rels/slide8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image" Target="../media/image3.png"/></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9.xml"/><Relationship Id="rId1" Type="http://schemas.openxmlformats.org/officeDocument/2006/relationships/image" Target="../media/image3.png"/></Relationships>
</file>

<file path=ppt/slides/_rels/slide8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0.xml"/><Relationship Id="rId1" Type="http://schemas.openxmlformats.org/officeDocument/2006/relationships/image" Target="../media/image3.png"/></Relationships>
</file>

<file path=ppt/slides/_rels/slide8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1.xml"/><Relationship Id="rId1" Type="http://schemas.openxmlformats.org/officeDocument/2006/relationships/image" Target="../media/image3.png"/></Relationships>
</file>

<file path=ppt/slides/_rels/slide8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2.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image" Target="../media/image3.png"/></Relationships>
</file>

<file path=ppt/slides/_rels/slide9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3.xml"/><Relationship Id="rId1" Type="http://schemas.openxmlformats.org/officeDocument/2006/relationships/image" Target="../media/image3.png"/></Relationships>
</file>

<file path=ppt/slides/_rels/slide9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4.xml"/><Relationship Id="rId1" Type="http://schemas.openxmlformats.org/officeDocument/2006/relationships/image" Target="../media/image3.png"/></Relationships>
</file>

<file path=ppt/slides/_rels/slide9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5.xml"/><Relationship Id="rId1" Type="http://schemas.openxmlformats.org/officeDocument/2006/relationships/image" Target="../media/image3.png"/></Relationships>
</file>

<file path=ppt/slides/_rels/slide9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6.xml"/><Relationship Id="rId1" Type="http://schemas.openxmlformats.org/officeDocument/2006/relationships/image" Target="../media/image3.png"/></Relationships>
</file>

<file path=ppt/slides/_rels/slide9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7.xml"/><Relationship Id="rId1" Type="http://schemas.openxmlformats.org/officeDocument/2006/relationships/image" Target="../media/image3.png"/></Relationships>
</file>

<file path=ppt/slides/_rels/slide9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8.xml"/><Relationship Id="rId1" Type="http://schemas.openxmlformats.org/officeDocument/2006/relationships/image" Target="../media/image3.png"/></Relationships>
</file>

<file path=ppt/slides/_rels/slide9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9.xml"/><Relationship Id="rId1" Type="http://schemas.openxmlformats.org/officeDocument/2006/relationships/image" Target="../media/image3.png"/></Relationships>
</file>

<file path=ppt/slides/_rels/slide9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0.xml"/><Relationship Id="rId1" Type="http://schemas.openxmlformats.org/officeDocument/2006/relationships/image" Target="../media/image3.png"/></Relationships>
</file>

<file path=ppt/slides/_rels/slide9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1.xml"/><Relationship Id="rId1" Type="http://schemas.openxmlformats.org/officeDocument/2006/relationships/image" Target="../media/image3.png"/></Relationships>
</file>

<file path=ppt/slides/_rels/slide9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2.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3064510" y="5417185"/>
            <a:ext cx="6063615" cy="645160"/>
          </a:xfrm>
          <a:prstGeom prst="rect">
            <a:avLst/>
          </a:prstGeom>
          <a:noFill/>
        </p:spPr>
        <p:txBody>
          <a:bodyPr wrap="square" rtlCol="0">
            <a:spAutoFit/>
          </a:bodyPr>
          <a:p>
            <a:pPr indent="0" algn="ctr" fontAlgn="auto">
              <a:lnSpc>
                <a:spcPct val="150000"/>
              </a:lnSpc>
            </a:pPr>
            <a:r>
              <a:rPr lang="zh-CN" altLang="en-US" sz="2400" b="1">
                <a:solidFill>
                  <a:schemeClr val="bg1"/>
                </a:solidFill>
                <a:latin typeface="黑体" panose="02010609060101010101" charset="-122"/>
                <a:ea typeface="黑体" panose="02010609060101010101" charset="-122"/>
                <a:cs typeface="黑体" panose="02010609060101010101" charset="-122"/>
              </a:rPr>
              <a:t>高中政治</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必修</a:t>
            </a:r>
            <a:r>
              <a:rPr lang="en-US" altLang="zh-CN" sz="2400" b="1">
                <a:solidFill>
                  <a:schemeClr val="bg1"/>
                </a:solidFill>
                <a:latin typeface="黑体" panose="02010609060101010101" charset="-122"/>
                <a:ea typeface="黑体" panose="02010609060101010101" charset="-122"/>
                <a:cs typeface="黑体" panose="02010609060101010101" charset="-122"/>
              </a:rPr>
              <a:t>3</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政治</a:t>
            </a:r>
            <a:r>
              <a:rPr lang="zh-CN" altLang="en-US" sz="2400" b="1">
                <a:solidFill>
                  <a:schemeClr val="bg1"/>
                </a:solidFill>
                <a:latin typeface="黑体" panose="02010609060101010101" charset="-122"/>
                <a:ea typeface="黑体" panose="02010609060101010101" charset="-122"/>
                <a:cs typeface="黑体" panose="02010609060101010101" charset="-122"/>
              </a:rPr>
              <a:t>与法治</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020" y="115824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河北雄安十校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22</a:t>
            </a:r>
            <a:r>
              <a:rPr lang="zh-CN" altLang="en-US">
                <a:latin typeface="黑体" panose="02010609060101010101" charset="-122"/>
                <a:ea typeface="黑体" panose="02010609060101010101" charset="-122"/>
              </a:rPr>
              <a:t>日至</a:t>
            </a:r>
            <a:r>
              <a:rPr lang="en-US" altLang="zh-CN">
                <a:latin typeface="黑体" panose="02010609060101010101" charset="-122"/>
                <a:ea typeface="黑体" panose="02010609060101010101" charset="-122"/>
              </a:rPr>
              <a:t>27</a:t>
            </a:r>
            <a:r>
              <a:rPr lang="zh-CN" altLang="en-US">
                <a:latin typeface="黑体" panose="02010609060101010101" charset="-122"/>
                <a:ea typeface="黑体" panose="02010609060101010101" charset="-122"/>
              </a:rPr>
              <a:t>日，全国政协经济委员会调研组围绕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推动对外贸易高质量发展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在广东开展专题调研。调研组深入产业园区、研发基地、企业生产车间等，与政府有关部门、行业协会、企业代表等深入交流，详细了解广东推动对外贸易高质量发展等情况。这体现了人民政协（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紧紧围绕党和国家的中心任务，履行参政议政职能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积极行使国家权力，不断推进国家治理体系现代化</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作为专门协商机构，助力我国对外贸易高质量发展</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发挥政治联盟作用，着力增进共识，促进团结发展</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287145" y="22834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4385" y="4614545"/>
            <a:ext cx="1066038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【解析】本题考查人民政协的职能。全国政协经济委员会调研组围绕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推动对外贸易高质量发展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在广东开展专题调研，体现人民政协紧紧围绕党和国家的中心任务，履行参政议政职能，</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正确。人民政协是中国人民爱国统一战线的组织，不能行使国家权力，</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错误。全国政协经济委员会调研组与政府有关部门、行业协会、企业代表等深入交流，详细了解广东推动对外贸易高质量发展等情况，体现了人民政协作为专门协商机构，助力我国对外贸易高质量发展，</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正确。民主党派发挥政治联盟作用，不能将民主党派和人民政协混为一谈，</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0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513840" y="1155065"/>
            <a:ext cx="9163685"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14.[</a:t>
            </a:r>
            <a:r>
              <a:rPr lang="zh-CN" altLang="en-US">
                <a:latin typeface="仿宋" panose="02010609060101010101" charset="-122"/>
                <a:ea typeface="仿宋" panose="02010609060101010101" charset="-122"/>
                <a:cs typeface="仿宋" panose="02010609060101010101" charset="-122"/>
              </a:rPr>
              <a:t>福建莆田</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阅读材料，完成下列要求。</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党的十九大提出实施乡村振兴战略，按照产业兴旺、生态宜居、乡风文明、治理有效、生活富裕的总要求，加快推进农业农村现代化。</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振兴乡村必须坚持村民自治。</a:t>
            </a:r>
            <a:r>
              <a:rPr lang="en-US" altLang="zh-CN">
                <a:latin typeface="楷体" panose="02010609060101010101" charset="-122"/>
                <a:ea typeface="楷体" panose="02010609060101010101" charset="-122"/>
                <a:cs typeface="楷体" panose="02010609060101010101" charset="-122"/>
              </a:rPr>
              <a:t>C</a:t>
            </a:r>
            <a:r>
              <a:rPr lang="zh-CN" altLang="en-US">
                <a:latin typeface="楷体" panose="02010609060101010101" charset="-122"/>
                <a:ea typeface="楷体" panose="02010609060101010101" charset="-122"/>
                <a:cs typeface="楷体" panose="02010609060101010101" charset="-122"/>
              </a:rPr>
              <a:t>市</a:t>
            </a:r>
            <a:r>
              <a:rPr lang="en-US" altLang="zh-CN">
                <a:latin typeface="楷体" panose="02010609060101010101" charset="-122"/>
                <a:ea typeface="楷体" panose="02010609060101010101" charset="-122"/>
                <a:cs typeface="楷体" panose="02010609060101010101" charset="-122"/>
              </a:rPr>
              <a:t>L</a:t>
            </a:r>
            <a:r>
              <a:rPr lang="zh-CN" altLang="en-US">
                <a:latin typeface="楷体" panose="02010609060101010101" charset="-122"/>
                <a:ea typeface="楷体" panose="02010609060101010101" charset="-122"/>
                <a:cs typeface="楷体" panose="02010609060101010101" charset="-122"/>
              </a:rPr>
              <a:t>村坚持村民自治，由村民直接投票选举村委会成员，把依法办事、勤劳实干、热心为村民服务的人选到村委会领导班子中；村民通过村民会议发表意见，参与本村公共事务的决策；村民共同制定村规民约，规范自己和村干部的行为；所有行政村都建立了民主协商议事制度，通过议事会议、圆桌会议等平台，确保民主协商议事渠道有效畅通；通过强化村务公开、民主评议村干部等形式，保证村民监督村委会和村干部的工作。上述一系列措施的实施，有力推进了</a:t>
            </a:r>
            <a:r>
              <a:rPr lang="en-US" altLang="zh-CN">
                <a:latin typeface="楷体" panose="02010609060101010101" charset="-122"/>
                <a:ea typeface="楷体" panose="02010609060101010101" charset="-122"/>
                <a:cs typeface="楷体" panose="02010609060101010101" charset="-122"/>
              </a:rPr>
              <a:t>L</a:t>
            </a:r>
            <a:r>
              <a:rPr lang="zh-CN" altLang="en-US">
                <a:latin typeface="楷体" panose="02010609060101010101" charset="-122"/>
                <a:ea typeface="楷体" panose="02010609060101010101" charset="-122"/>
                <a:cs typeface="楷体" panose="02010609060101010101" charset="-122"/>
              </a:rPr>
              <a:t>村的乡村振兴。</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a:latin typeface="黑体" panose="02010609060101010101" charset="-122"/>
                <a:ea typeface="黑体" panose="02010609060101010101" charset="-122"/>
              </a:rPr>
              <a:t>结合材料和所学《政治与法治》的知识，说明</a:t>
            </a:r>
            <a:r>
              <a:rPr lang="en-US" altLang="zh-CN">
                <a:latin typeface="黑体" panose="02010609060101010101" charset="-122"/>
                <a:ea typeface="黑体" panose="02010609060101010101" charset="-122"/>
              </a:rPr>
              <a:t>L</a:t>
            </a:r>
            <a:r>
              <a:rPr lang="zh-CN" altLang="en-US">
                <a:latin typeface="黑体" panose="02010609060101010101" charset="-122"/>
                <a:ea typeface="黑体" panose="02010609060101010101" charset="-122"/>
              </a:rPr>
              <a:t>村村民是如何参与村民自治，推动乡村振兴的。（</a:t>
            </a:r>
            <a:r>
              <a:rPr lang="en-US" altLang="zh-CN">
                <a:latin typeface="黑体" panose="02010609060101010101" charset="-122"/>
                <a:ea typeface="黑体" panose="02010609060101010101" charset="-122"/>
              </a:rPr>
              <a:t>10</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参与民主选举，村民直接投票选举村委会成员，选出乡村振兴的带头人。</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参与民主协商，确保民主协商议事渠道有效畅通，让村民合理表达意见和建议，找出解决问题的最佳方案，推动和谐乡村的建设。</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参与民主决策，村民通过村民会议参与民主决策，增强乡村决策的科学性、民主性，提升村民振兴本村的责任感和凝聚力。</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参与民主管理，村民共同制定村规民约加强民主管理，规范村民和村干部的行为，调动村民参与管理本村公共事务的积极性，进而维护乡村和谐稳定。</a:t>
            </a:r>
            <a:r>
              <a:rPr lang="en-US" altLang="en-US">
                <a:solidFill>
                  <a:srgbClr val="FF0000"/>
                </a:solidFill>
                <a:latin typeface="黑体" panose="02010609060101010101" charset="-122"/>
                <a:ea typeface="黑体" panose="02010609060101010101" charset="-122"/>
              </a:rPr>
              <a:t>⑤</a:t>
            </a:r>
            <a:r>
              <a:rPr lang="zh-CN" altLang="en-US">
                <a:solidFill>
                  <a:srgbClr val="FF0000"/>
                </a:solidFill>
                <a:latin typeface="黑体" panose="02010609060101010101" charset="-122"/>
                <a:ea typeface="黑体" panose="02010609060101010101" charset="-122"/>
              </a:rPr>
              <a:t>参与民主监督，通过强化村务公开等形式，保证村民监督村委会，守望共同家园。</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10</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0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042035" y="1270000"/>
            <a:ext cx="10108565"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【解析】本题考查人民群众直接行使民主权利的生动实践。关键信息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：村民直接投票选举村委会成员</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民主选举</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；关键信息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：所有行政村都建立了民主协商议事制度</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民主协商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；关键信息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：村民通过村民会议发表意见，参与本村公共事务的决策</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民主决策</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；关键信息</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：村民共同制定村规民约，规范自己和村干部的行为</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民主管理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；关键信息</a:t>
            </a:r>
            <a:r>
              <a:rPr lang="en-US" altLang="en-US">
                <a:latin typeface="黑体" panose="02010609060101010101" charset="-122"/>
                <a:ea typeface="黑体" panose="02010609060101010101" charset="-122"/>
                <a:cs typeface="黑体" panose="02010609060101010101" charset="-122"/>
              </a:rPr>
              <a:t>⑤</a:t>
            </a:r>
            <a:r>
              <a:rPr lang="zh-CN" altLang="en-US">
                <a:latin typeface="黑体" panose="02010609060101010101" charset="-122"/>
                <a:ea typeface="黑体" panose="02010609060101010101" charset="-122"/>
                <a:cs typeface="黑体" panose="02010609060101010101" charset="-122"/>
              </a:rPr>
              <a:t>：通过强化村务公开、民主评议村干部等形式，保证村民监督村委会和村干部的工作</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民主监督</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2690813"/>
            <a:ext cx="9128760" cy="203009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易错警示】关于人民政协的注意点</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en-US">
                <a:solidFill>
                  <a:srgbClr val="0070C0"/>
                </a:solidFill>
                <a:latin typeface="黑体" panose="02010609060101010101" charset="-122"/>
                <a:ea typeface="黑体" panose="02010609060101010101" charset="-122"/>
                <a:cs typeface="黑体" panose="02010609060101010101" charset="-122"/>
              </a:rPr>
              <a:t>①</a:t>
            </a:r>
            <a:r>
              <a:rPr lang="zh-CN" altLang="en-US">
                <a:solidFill>
                  <a:srgbClr val="0070C0"/>
                </a:solidFill>
                <a:latin typeface="黑体" panose="02010609060101010101" charset="-122"/>
                <a:ea typeface="黑体" panose="02010609060101010101" charset="-122"/>
                <a:cs typeface="黑体" panose="02010609060101010101" charset="-122"/>
              </a:rPr>
              <a:t>人民政协不是国家机关，不能行使国家职权，不能直接对国家事务进行决策。</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en-US">
                <a:solidFill>
                  <a:srgbClr val="0070C0"/>
                </a:solidFill>
                <a:latin typeface="黑体" panose="02010609060101010101" charset="-122"/>
                <a:ea typeface="黑体" panose="02010609060101010101" charset="-122"/>
                <a:cs typeface="黑体" panose="02010609060101010101" charset="-122"/>
              </a:rPr>
              <a:t>②</a:t>
            </a:r>
            <a:r>
              <a:rPr lang="zh-CN" altLang="en-US">
                <a:solidFill>
                  <a:srgbClr val="0070C0"/>
                </a:solidFill>
                <a:latin typeface="黑体" panose="02010609060101010101" charset="-122"/>
                <a:ea typeface="黑体" panose="02010609060101010101" charset="-122"/>
                <a:cs typeface="黑体" panose="02010609060101010101" charset="-122"/>
              </a:rPr>
              <a:t>人民政协</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民主党派，除了中国共产党和各民主党派，人民政协还包括无党派人士、各人民团体等。</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en-US">
                <a:solidFill>
                  <a:srgbClr val="0070C0"/>
                </a:solidFill>
                <a:latin typeface="黑体" panose="02010609060101010101" charset="-122"/>
                <a:ea typeface="黑体" panose="02010609060101010101" charset="-122"/>
                <a:cs typeface="黑体" panose="02010609060101010101" charset="-122"/>
              </a:rPr>
              <a:t>③</a:t>
            </a:r>
            <a:r>
              <a:rPr lang="zh-CN" altLang="en-US">
                <a:solidFill>
                  <a:srgbClr val="0070C0"/>
                </a:solidFill>
                <a:latin typeface="黑体" panose="02010609060101010101" charset="-122"/>
                <a:ea typeface="黑体" panose="02010609060101010101" charset="-122"/>
                <a:cs typeface="黑体" panose="02010609060101010101" charset="-122"/>
              </a:rPr>
              <a:t>政协委员是通过民主协商推荐产生的。</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en-US">
                <a:solidFill>
                  <a:srgbClr val="0070C0"/>
                </a:solidFill>
                <a:latin typeface="黑体" panose="02010609060101010101" charset="-122"/>
                <a:ea typeface="黑体" panose="02010609060101010101" charset="-122"/>
                <a:cs typeface="黑体" panose="02010609060101010101" charset="-122"/>
              </a:rPr>
              <a:t>④</a:t>
            </a:r>
            <a:r>
              <a:rPr lang="zh-CN" altLang="en-US">
                <a:solidFill>
                  <a:srgbClr val="0070C0"/>
                </a:solidFill>
                <a:latin typeface="黑体" panose="02010609060101010101" charset="-122"/>
                <a:ea typeface="黑体" panose="02010609060101010101" charset="-122"/>
                <a:cs typeface="黑体" panose="02010609060101010101" charset="-122"/>
              </a:rPr>
              <a:t>中国人民政治协商会议是一个机构，是一种组织，不是</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一场会议</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en-US">
                <a:solidFill>
                  <a:srgbClr val="0070C0"/>
                </a:solidFill>
                <a:latin typeface="黑体" panose="02010609060101010101" charset="-122"/>
                <a:ea typeface="黑体" panose="02010609060101010101" charset="-122"/>
                <a:cs typeface="黑体" panose="02010609060101010101" charset="-122"/>
              </a:rPr>
              <a:t>⑤</a:t>
            </a:r>
            <a:r>
              <a:rPr lang="zh-CN" altLang="en-US">
                <a:solidFill>
                  <a:srgbClr val="0070C0"/>
                </a:solidFill>
                <a:latin typeface="黑体" panose="02010609060101010101" charset="-122"/>
                <a:ea typeface="黑体" panose="02010609060101010101" charset="-122"/>
                <a:cs typeface="黑体" panose="02010609060101010101" charset="-122"/>
              </a:rPr>
              <a:t>全国政协委员提</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提案</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、全国人大代表提</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议案</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020" y="1214755"/>
            <a:ext cx="10659745"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1.[</a:t>
            </a:r>
            <a:r>
              <a:rPr lang="zh-CN" altLang="en-US" sz="1600">
                <a:latin typeface="仿宋" panose="02010609060101010101" charset="-122"/>
                <a:ea typeface="仿宋" panose="02010609060101010101" charset="-122"/>
                <a:cs typeface="仿宋" panose="02010609060101010101" charset="-122"/>
              </a:rPr>
              <a:t>黑龙江龙东联盟</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高一联考</a:t>
            </a:r>
            <a:r>
              <a:rPr lang="en-US" altLang="zh-CN" sz="1600">
                <a:latin typeface="仿宋" panose="02010609060101010101" charset="-122"/>
                <a:ea typeface="仿宋" panose="02010609060101010101" charset="-122"/>
                <a:cs typeface="仿宋" panose="02010609060101010101" charset="-122"/>
              </a:rPr>
              <a:t>]</a:t>
            </a:r>
            <a:r>
              <a:rPr lang="en-US" altLang="zh-CN" sz="1600">
                <a:latin typeface="黑体" panose="02010609060101010101" charset="-122"/>
                <a:ea typeface="黑体" panose="02010609060101010101" charset="-122"/>
              </a:rPr>
              <a:t>2025</a:t>
            </a:r>
            <a:r>
              <a:rPr lang="zh-CN" altLang="en-US" sz="1600">
                <a:latin typeface="黑体" panose="02010609060101010101" charset="-122"/>
                <a:ea typeface="黑体" panose="02010609060101010101" charset="-122"/>
              </a:rPr>
              <a:t>年</a:t>
            </a:r>
            <a:r>
              <a:rPr lang="en-US" altLang="zh-CN" sz="1600">
                <a:latin typeface="黑体" panose="02010609060101010101" charset="-122"/>
                <a:ea typeface="黑体" panose="02010609060101010101" charset="-122"/>
              </a:rPr>
              <a:t>5</a:t>
            </a:r>
            <a:r>
              <a:rPr lang="zh-CN" altLang="en-US" sz="1600">
                <a:latin typeface="黑体" panose="02010609060101010101" charset="-122"/>
                <a:ea typeface="黑体" panose="02010609060101010101" charset="-122"/>
              </a:rPr>
              <a:t>月</a:t>
            </a:r>
            <a:r>
              <a:rPr lang="en-US" altLang="zh-CN" sz="1600">
                <a:latin typeface="黑体" panose="02010609060101010101" charset="-122"/>
                <a:ea typeface="黑体" panose="02010609060101010101" charset="-122"/>
              </a:rPr>
              <a:t>6</a:t>
            </a:r>
            <a:r>
              <a:rPr lang="zh-CN" altLang="en-US" sz="1600">
                <a:latin typeface="黑体" panose="02010609060101010101" charset="-122"/>
                <a:ea typeface="黑体" panose="02010609060101010101" charset="-122"/>
              </a:rPr>
              <a:t>日，中国农工民主党开展</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学规定、强作风、树形象</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主题教育动员部署会。会议强调，要学深悟透习近平总书记关于加强党的作风建设的重要论述，赓续与党同心、爱国为民、精诚合作、敬业奉献的多党合作优良传统，在贯彻落实中共中央八项规定精神、加强机关作风建设、加强内部监督上持续用力。这次主题教育动员会凸显了（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民主党派是中国共产党领导下的重要机构</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民主党派在政治上接受中国共产党的领导</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人民政协是国家治理体系的重要组成部分</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中国共产党和各民主党派是亲密合作的友党关系</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②④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3503295" y="221805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509135"/>
            <a:ext cx="1059751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政党制度。中国农工民主党的主题教育动员会强调要学深悟透习近平总书记的重要论述，赓续多党合作的优良传统，表明民主党派在政治上接受中国共产党的领导，与中国共产党是亲密合作的友党关系，</a:t>
            </a:r>
            <a:r>
              <a:rPr lang="en-US" altLang="en-US" sz="1600">
                <a:latin typeface="黑体" panose="02010609060101010101" charset="-122"/>
                <a:ea typeface="黑体" panose="02010609060101010101" charset="-122"/>
                <a:cs typeface="黑体" panose="02010609060101010101" charset="-122"/>
              </a:rPr>
              <a:t>②④</a:t>
            </a:r>
            <a:r>
              <a:rPr lang="zh-CN" altLang="en-US" sz="1600">
                <a:latin typeface="黑体" panose="02010609060101010101" charset="-122"/>
                <a:ea typeface="黑体" panose="02010609060101010101" charset="-122"/>
                <a:cs typeface="黑体" panose="02010609060101010101" charset="-122"/>
              </a:rPr>
              <a:t>正确。民主党派是各自所联系的一部分社会主义劳动者、社会主义事业的建设者、拥护社会主义的爱国者、拥护祖国统一和致力于中华民族伟大复兴的爱国者的政治联盟，人民政协是中国共产党领导的多党合作和政治协商的重要机构，</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不选。材料体现的是民主党派，不涉及人民政协，</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109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四川眉山</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年，北京市、内蒙古自治区政协组织两地政协委员为编制《京蒙协作</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十五五</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规划》建言献策，围绕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文体产品供给</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提高医疗服务水平</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等协商议题，组织开展联合调研，积极深挖互需潜力、拓展合作领域，提出高质量意见建议，供党委政府决策参考。京蒙两地政协（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作为爱国者的政治联盟，推动两地协调发展</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深入交流合作，携手助力两地共建共治共享</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积极建言献策，通过参政议政行使国家权力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开展调查研究，为党委和政府决策提供支撑</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1079500" y="223393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16305" y="4829175"/>
            <a:ext cx="1047623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政协的职能。民主党派是各自所联系的一部分社会主义劳动者、社会主义事业的建设者、拥护社会主义的爱国者、拥护祖国统一和致力于中华民族伟大复兴的爱国者的政治联盟，人民政协是中国人民爱国统一战线的组织，</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排除。京蒙两地政协围绕相关协商议题开展联合调研，深入交流合作，携手助力两地共建共治共享，开展调查研究，为党委和政府决策提供支撑，</a:t>
            </a:r>
            <a:r>
              <a:rPr lang="en-US" altLang="en-US" sz="1600">
                <a:latin typeface="黑体" panose="02010609060101010101" charset="-122"/>
                <a:ea typeface="黑体" panose="02010609060101010101" charset="-122"/>
                <a:cs typeface="黑体" panose="02010609060101010101" charset="-122"/>
              </a:rPr>
              <a:t>②④</a:t>
            </a:r>
            <a:r>
              <a:rPr lang="zh-CN" altLang="en-US" sz="1600">
                <a:latin typeface="黑体" panose="02010609060101010101" charset="-122"/>
                <a:ea typeface="黑体" panose="02010609060101010101" charset="-122"/>
                <a:cs typeface="黑体" panose="02010609060101010101" charset="-122"/>
              </a:rPr>
              <a:t>正确。人民政协不是国家机关，不能行使国家权力，</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1110"/>
            <a:ext cx="10659745" cy="47390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青海西宁</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下表是</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年全国两会代表委员热门的议案和提案的内容（节选）。</a:t>
            </a: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r>
              <a:rPr lang="zh-CN" altLang="en-US">
                <a:latin typeface="黑体" panose="02010609060101010101" charset="-122"/>
                <a:ea typeface="黑体" panose="02010609060101010101" charset="-122"/>
              </a:rPr>
              <a:t>上述内容可以归纳为（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发挥协商优势，代表人民积极履行国家职能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赋能基层党建，提高自我教育自我服务能力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聚焦社会热点，推进国家治理能力的现代化</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反映民众心声，彰显社会主义民主政治本质</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140075" y="35242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graphicFrame>
        <p:nvGraphicFramePr>
          <p:cNvPr id="5" name="表格 4"/>
          <p:cNvGraphicFramePr/>
          <p:nvPr/>
        </p:nvGraphicFramePr>
        <p:xfrm>
          <a:off x="1354455" y="1739265"/>
          <a:ext cx="9483090" cy="1581785"/>
        </p:xfrm>
        <a:graphic>
          <a:graphicData uri="http://schemas.openxmlformats.org/drawingml/2006/table">
            <a:tbl>
              <a:tblPr/>
              <a:tblGrid>
                <a:gridCol w="596265"/>
                <a:gridCol w="4145279"/>
                <a:gridCol w="579120"/>
                <a:gridCol w="4162424"/>
              </a:tblGrid>
              <a:tr h="168275">
                <a:tc gridSpan="2">
                  <a:txBody>
                    <a:bodyPr/>
                    <a:p>
                      <a:pPr marL="0" indent="0" algn="ctr">
                        <a:spcBef>
                          <a:spcPct val="0"/>
                        </a:spcBef>
                        <a:spcAft>
                          <a:spcPct val="0"/>
                        </a:spcAft>
                      </a:pPr>
                      <a:r>
                        <a:rPr lang="zh-CN" sz="1400">
                          <a:latin typeface="黑体" panose="02010609060101010101" charset="-122"/>
                          <a:ea typeface="黑体" panose="02010609060101010101" charset="-122"/>
                        </a:rPr>
                        <a:t>全国人大代表</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2">
                  <a:txBody>
                    <a:bodyPr/>
                    <a:p>
                      <a:pPr marL="0" indent="0" algn="ctr">
                        <a:spcBef>
                          <a:spcPct val="0"/>
                        </a:spcBef>
                        <a:spcAft>
                          <a:spcPct val="0"/>
                        </a:spcAft>
                      </a:pPr>
                      <a:r>
                        <a:rPr lang="zh-CN" altLang="zh-CN" sz="1400">
                          <a:latin typeface="黑体" panose="02010609060101010101" charset="-122"/>
                          <a:ea typeface="黑体" panose="02010609060101010101" charset="-122"/>
                          <a:sym typeface="Arial" panose="020B0604020202020204" pitchFamily="34" charset="0"/>
                        </a:rPr>
                        <a:t>全国政协委员</a:t>
                      </a:r>
                      <a:r>
                        <a:rPr lang="en-US" altLang="zh-CN" sz="1400">
                          <a:latin typeface="Times New Roman" panose="02020603050405020304"/>
                          <a:ea typeface="宋体" panose="02010600030101010101" pitchFamily="2" charset="-122"/>
                        </a:rPr>
                        <a:t> </a:t>
                      </a:r>
                      <a:endParaRPr lang="en-US" alt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70675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余代表</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提高个税起征点：建议从每年</a:t>
                      </a:r>
                      <a:r>
                        <a:rPr lang="en-US" altLang="zh-CN" sz="1400">
                          <a:latin typeface="Times New Roman" panose="02020603050405020304"/>
                          <a:ea typeface="宋体" panose="02010600030101010101" pitchFamily="2" charset="-122"/>
                        </a:rPr>
                        <a:t>6</a:t>
                      </a:r>
                      <a:r>
                        <a:rPr lang="zh-CN" sz="1400">
                          <a:latin typeface="宋体" panose="02010600030101010101" pitchFamily="2" charset="-122"/>
                          <a:ea typeface="宋体" panose="02010600030101010101" pitchFamily="2" charset="-122"/>
                        </a:rPr>
                        <a:t>万元调整为每年</a:t>
                      </a:r>
                      <a:r>
                        <a:rPr lang="en-US" altLang="zh-CN" sz="1400">
                          <a:latin typeface="Times New Roman" panose="02020603050405020304"/>
                          <a:ea typeface="宋体" panose="02010600030101010101" pitchFamily="2" charset="-122"/>
                        </a:rPr>
                        <a:t>10</a:t>
                      </a:r>
                      <a:r>
                        <a:rPr lang="zh-CN" sz="1400">
                          <a:latin typeface="宋体" panose="02010600030101010101" pitchFamily="2" charset="-122"/>
                          <a:ea typeface="宋体" panose="02010600030101010101" pitchFamily="2" charset="-122"/>
                        </a:rPr>
                        <a:t>万元，将惠及</a:t>
                      </a:r>
                      <a:r>
                        <a:rPr lang="en-US" altLang="zh-CN" sz="1400">
                          <a:latin typeface="Times New Roman" panose="02020603050405020304"/>
                          <a:ea typeface="宋体" panose="02010600030101010101" pitchFamily="2" charset="-122"/>
                        </a:rPr>
                        <a:t>80%</a:t>
                      </a:r>
                      <a:r>
                        <a:rPr lang="zh-CN" sz="1400">
                          <a:latin typeface="宋体" panose="02010600030101010101" pitchFamily="2" charset="-122"/>
                          <a:ea typeface="宋体" panose="02010600030101010101" pitchFamily="2" charset="-122"/>
                        </a:rPr>
                        <a:t>的工薪阶层</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金委员</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建议：提高赡养老人个税抵扣额度和幅度，破解独生子女赡养困境</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70675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郑代表</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取消招聘年龄歧视：建议修改劳动法增加禁止年龄歧视，激活</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银发人力资源</a:t>
                      </a:r>
                      <a:r>
                        <a:rPr lang="zh-CN" altLang="en-US" sz="1400">
                          <a:latin typeface="宋体" panose="02010600030101010101" pitchFamily="2" charset="-122"/>
                          <a:ea typeface="宋体" panose="02010600030101010101" pitchFamily="2" charset="-122"/>
                        </a:rPr>
                        <a:t>”</a:t>
                      </a:r>
                      <a:endParaRPr lang="zh-CN" altLang="en-US"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翟委员</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建议：推动国家层面中小学心理健康教育立法，将心理健康教育从</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软倡导</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转向</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硬责任</a:t>
                      </a:r>
                      <a:r>
                        <a:rPr lang="zh-CN" altLang="en-US" sz="1400">
                          <a:latin typeface="宋体" panose="02010600030101010101" pitchFamily="2" charset="-122"/>
                          <a:ea typeface="宋体" panose="02010600030101010101" pitchFamily="2" charset="-122"/>
                        </a:rPr>
                        <a:t>”</a:t>
                      </a:r>
                      <a:endParaRPr lang="zh-CN" altLang="en-US"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91198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【解析】本题考查人大代表和政协委员。国家职能由国家机关来履行，人大代表和政协委员不能履行国家职能，</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排除。材料主要围绕代表委员的议案提案，与赋能基层党建、提高自我教育自我服务能力无关，</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代表委员的议案提案聚焦个税起征点调整、就业年龄歧视、赡养老人个税抵扣额度和幅度、中小学心理健康教育立法等社会热点，这些举措有助于推进国家治理能力现代化，代表委员的议案提案反映了民众在税收、就业、养老、教育等方面的心声，体现了人民当家作主这一社会主义民主政治的本质，</a:t>
            </a:r>
            <a:r>
              <a:rPr lang="en-US" altLang="en-US">
                <a:latin typeface="黑体" panose="02010609060101010101" charset="-122"/>
                <a:ea typeface="黑体" panose="02010609060101010101" charset="-122"/>
                <a:cs typeface="黑体" panose="02010609060101010101" charset="-122"/>
              </a:rPr>
              <a:t>③④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1542098"/>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【名师点拨】人民代表大会和人民政协</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nvGraphicFramePr>
        <p:xfrm>
          <a:off x="1791970" y="2092325"/>
          <a:ext cx="8880475" cy="3105785"/>
        </p:xfrm>
        <a:graphic>
          <a:graphicData uri="http://schemas.openxmlformats.org/drawingml/2006/table">
            <a:tbl>
              <a:tblPr/>
              <a:tblGrid>
                <a:gridCol w="598805"/>
                <a:gridCol w="1394460"/>
                <a:gridCol w="3443605"/>
                <a:gridCol w="3443605"/>
              </a:tblGrid>
              <a:tr h="233045">
                <a:tc>
                  <a:txBody>
                    <a:bodyPr/>
                    <a:p>
                      <a:pPr algn="ctr">
                        <a:spcBef>
                          <a:spcPct val="0"/>
                        </a:spcBef>
                        <a:spcAft>
                          <a:spcPct val="0"/>
                        </a:spcAft>
                      </a:pPr>
                      <a:endParaRPr sz="11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buNone/>
                      </a:pPr>
                      <a:endParaRPr lang="zh-CN" altLang="en-US"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人民代表大会</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人民政协</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66725">
                <a:tc rowSpan="3">
                  <a:txBody>
                    <a:bodyPr/>
                    <a:p>
                      <a:pPr marL="0" indent="0" algn="ctr">
                        <a:spcBef>
                          <a:spcPct val="0"/>
                        </a:spcBef>
                        <a:spcAft>
                          <a:spcPct val="0"/>
                        </a:spcAft>
                      </a:pPr>
                      <a:r>
                        <a:rPr lang="zh-CN" sz="1400">
                          <a:latin typeface="黑体" panose="02010609060101010101" charset="-122"/>
                          <a:ea typeface="黑体" panose="02010609060101010101" charset="-122"/>
                        </a:rPr>
                        <a:t>区</a:t>
                      </a:r>
                      <a:r>
                        <a:rPr lang="zh-CN" altLang="zh-CN" sz="1400">
                          <a:latin typeface="黑体" panose="02010609060101010101" charset="-122"/>
                          <a:ea typeface="黑体" panose="02010609060101010101" charset="-122"/>
                        </a:rPr>
                        <a:t>别</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buNone/>
                      </a:pPr>
                      <a:r>
                        <a:rPr lang="zh-CN" sz="1400">
                          <a:latin typeface="黑体" panose="02010609060101010101" charset="-122"/>
                          <a:ea typeface="黑体" panose="02010609060101010101" charset="-122"/>
                          <a:sym typeface="+mn-ea"/>
                        </a:rPr>
                        <a:t>性质</a:t>
                      </a:r>
                      <a:endParaRPr lang="zh-CN" sz="1400">
                        <a:latin typeface="黑体" panose="02010609060101010101" charset="-122"/>
                        <a:ea typeface="黑体" panose="02010609060101010101" charset="-122"/>
                      </a:endParaRPr>
                    </a:p>
                    <a:p>
                      <a:pPr marL="0" indent="0" algn="ctr">
                        <a:spcBef>
                          <a:spcPct val="0"/>
                        </a:spcBef>
                        <a:spcAft>
                          <a:spcPct val="0"/>
                        </a:spcAft>
                        <a:buNone/>
                      </a:pPr>
                      <a:endParaRPr lang="zh-CN" alt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sym typeface="+mn-ea"/>
                        </a:rPr>
                        <a:t>国家权力机关</a:t>
                      </a:r>
                      <a:r>
                        <a:rPr lang="en-US" altLang="zh-CN" sz="1400">
                          <a:latin typeface="Times New Roman" panose="02020603050405020304"/>
                          <a:ea typeface="黑体" panose="02010609060101010101" charset="-122"/>
                        </a:rPr>
                        <a:t> </a:t>
                      </a:r>
                      <a:endParaRPr lang="en-US" altLang="zh-CN" sz="14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1400">
                          <a:latin typeface="Times New Roman" panose="02020603050405020304"/>
                          <a:ea typeface="黑体" panose="02010609060101010101" charset="-122"/>
                        </a:rPr>
                        <a:t> </a:t>
                      </a:r>
                      <a:endParaRPr lang="en-US" altLang="zh-CN" sz="1400">
                        <a:latin typeface="Times New Roman" panose="02020603050405020304"/>
                        <a:ea typeface="黑体" panose="02010609060101010101" charset="-122"/>
                      </a:endParaRPr>
                    </a:p>
                    <a:p>
                      <a:pPr marL="0" indent="0" algn="ctr">
                        <a:spcBef>
                          <a:spcPct val="0"/>
                        </a:spcBef>
                        <a:spcAft>
                          <a:spcPct val="0"/>
                        </a:spcAft>
                      </a:pPr>
                      <a:r>
                        <a:rPr lang="zh-CN" sz="1400">
                          <a:latin typeface="楷体_GB2312"/>
                          <a:ea typeface="楷体_GB2312"/>
                          <a:sym typeface="+mn-ea"/>
                        </a:rPr>
                        <a:t>不是国家机关</a:t>
                      </a:r>
                      <a:endParaRPr lang="zh-CN" sz="1400">
                        <a:latin typeface="楷体_GB2312"/>
                        <a:ea typeface="楷体_GB2312"/>
                      </a:endParaRPr>
                    </a:p>
                    <a:p>
                      <a:pPr marL="0" indent="0" algn="ctr">
                        <a:spcBef>
                          <a:spcPct val="0"/>
                        </a:spcBef>
                        <a:spcAft>
                          <a:spcPct val="0"/>
                        </a:spcAft>
                      </a:pPr>
                      <a:r>
                        <a:rPr lang="en-US" altLang="zh-CN" sz="1400">
                          <a:latin typeface="Times New Roman" panose="02020603050405020304"/>
                          <a:ea typeface="楷体_GB2312"/>
                        </a:rPr>
                        <a:t> </a:t>
                      </a:r>
                      <a:endParaRPr lang="en-US" altLang="zh-CN" sz="14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33680">
                <a:tc v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sym typeface="+mn-ea"/>
                        </a:rPr>
                        <a:t>职权或</a:t>
                      </a:r>
                      <a:endParaRPr lang="zh-CN" sz="1400">
                        <a:latin typeface="黑体" panose="02010609060101010101" charset="-122"/>
                        <a:ea typeface="黑体" panose="02010609060101010101" charset="-122"/>
                      </a:endParaRPr>
                    </a:p>
                    <a:p>
                      <a:pPr marL="0" indent="0" algn="ctr">
                        <a:spcBef>
                          <a:spcPct val="0"/>
                        </a:spcBef>
                        <a:spcAft>
                          <a:spcPct val="0"/>
                        </a:spcAft>
                      </a:pPr>
                      <a:r>
                        <a:rPr lang="zh-CN" altLang="zh-CN" sz="1400">
                          <a:latin typeface="黑体" panose="02010609060101010101" charset="-122"/>
                          <a:ea typeface="黑体" panose="02010609060101010101" charset="-122"/>
                          <a:sym typeface="+mn-ea"/>
                        </a:rPr>
                        <a:t>职能</a:t>
                      </a:r>
                      <a:endParaRPr lang="zh-CN" sz="1400">
                        <a:latin typeface="黑体" panose="02010609060101010101" charset="-122"/>
                        <a:ea typeface="黑体" panose="02010609060101010101" charset="-122"/>
                      </a:endParaRPr>
                    </a:p>
                    <a:p>
                      <a:pPr marL="0" indent="0" algn="ctr">
                        <a:spcBef>
                          <a:spcPct val="0"/>
                        </a:spcBef>
                        <a:spcAft>
                          <a:spcPct val="0"/>
                        </a:spcAft>
                        <a:buNone/>
                      </a:pPr>
                      <a:endParaRPr lang="zh-CN" altLang="en-US"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altLang="zh-CN" sz="1400">
                          <a:latin typeface="楷体_GB2312"/>
                          <a:ea typeface="楷体_GB2312"/>
                          <a:sym typeface="+mn-ea"/>
                        </a:rPr>
                        <a:t>立法权、决定权、任免权、监督权</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altLang="zh-CN" sz="1400">
                          <a:latin typeface="楷体_GB2312"/>
                          <a:ea typeface="楷体_GB2312"/>
                          <a:sym typeface="+mn-ea"/>
                        </a:rPr>
                        <a:t>政治协商、民主监督、参政议政</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33680">
                <a:tc v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buNone/>
                      </a:pPr>
                      <a:r>
                        <a:rPr lang="zh-CN" sz="1400">
                          <a:latin typeface="黑体" panose="02010609060101010101" charset="-122"/>
                          <a:ea typeface="黑体" panose="02010609060101010101" charset="-122"/>
                          <a:sym typeface="+mn-ea"/>
                        </a:rPr>
                        <a:t>监督效力</a:t>
                      </a:r>
                      <a:endParaRPr lang="zh-CN" sz="1400">
                        <a:latin typeface="黑体" panose="02010609060101010101" charset="-122"/>
                        <a:ea typeface="黑体" panose="02010609060101010101" charset="-122"/>
                      </a:endParaRPr>
                    </a:p>
                    <a:p>
                      <a:pPr marL="0" indent="0" algn="ctr">
                        <a:spcBef>
                          <a:spcPct val="0"/>
                        </a:spcBef>
                        <a:spcAft>
                          <a:spcPct val="0"/>
                        </a:spcAft>
                        <a:buNone/>
                      </a:pPr>
                      <a:endParaRPr lang="zh-CN" altLang="en-US"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buNone/>
                      </a:pPr>
                      <a:r>
                        <a:rPr lang="zh-CN" sz="1400">
                          <a:latin typeface="楷体_GB2312"/>
                          <a:ea typeface="楷体_GB2312"/>
                          <a:sym typeface="+mn-ea"/>
                        </a:rPr>
                        <a:t>具有法律约束力</a:t>
                      </a:r>
                      <a:endParaRPr lang="zh-CN" altLang="en-US"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buNone/>
                      </a:pPr>
                      <a:r>
                        <a:rPr lang="zh-CN" sz="1400">
                          <a:latin typeface="楷体_GB2312"/>
                          <a:ea typeface="楷体_GB2312"/>
                          <a:sym typeface="+mn-ea"/>
                        </a:rPr>
                        <a:t>属于民主监督，不具有法律约束力</a:t>
                      </a:r>
                      <a:endParaRPr lang="zh-CN" altLang="en-US"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65860">
                <a:tc>
                  <a:txBody>
                    <a:bodyPr/>
                    <a:p>
                      <a:pPr marL="0" algn="ctr">
                        <a:buClrTx/>
                        <a:buSzTx/>
                        <a:buFontTx/>
                      </a:pPr>
                      <a:r>
                        <a:rPr lang="zh-CN" sz="1400">
                          <a:latin typeface="黑体" panose="02010609060101010101" charset="-122"/>
                          <a:ea typeface="黑体" panose="02010609060101010101" charset="-122"/>
                        </a:rPr>
                        <a:t>联系</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3">
                  <a:txBody>
                    <a:bodyPr/>
                    <a:p>
                      <a:pPr marL="0" algn="ctr">
                        <a:buClrTx/>
                        <a:buSzTx/>
                        <a:buFontTx/>
                        <a:buNone/>
                      </a:pPr>
                      <a:r>
                        <a:rPr lang="zh-CN" sz="1400">
                          <a:latin typeface="楷体_GB2312"/>
                          <a:ea typeface="楷体_GB2312"/>
                        </a:rPr>
                        <a:t>从不同方面反映人民群众的意愿、要求；发扬社会主义民主的重要形式；有助于监督国家机关开展工作，提高国家机关的工作效率；接受中国共产党的领导；全国政协会议和全国人大会议一般同时期召开，有利于推动党和国家决策的科学化民主化</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59815" y="1103630"/>
            <a:ext cx="10183495"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湖北孝感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测试</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阅读材料，完成下列要求。</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发挥人民政协作用助推基层社会治理，是新时代各级政协需要探索的重要课题。近年来，</a:t>
            </a:r>
            <a:r>
              <a:rPr lang="en-US" altLang="zh-CN">
                <a:latin typeface="楷体" panose="02010609060101010101" charset="-122"/>
                <a:ea typeface="楷体" panose="02010609060101010101" charset="-122"/>
                <a:cs typeface="楷体" panose="02010609060101010101" charset="-122"/>
              </a:rPr>
              <a:t>M</a:t>
            </a:r>
            <a:r>
              <a:rPr lang="zh-CN" altLang="en-US">
                <a:latin typeface="楷体" panose="02010609060101010101" charset="-122"/>
                <a:ea typeface="楷体" panose="02010609060101010101" charset="-122"/>
                <a:cs typeface="楷体" panose="02010609060101010101" charset="-122"/>
              </a:rPr>
              <a:t>市政协打造区、街道、村（社区）</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委员议事厅</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三级协商平台，组织政协委员、相关部门和群众代表开展协商，有效提升了社会治理水平。围绕用水安全问题，通过</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区委员议事厅</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平台，牵头城建委和水务局，推行三级河长制，促进了居民用水水质达标；围绕中心城区停车难问题，组织政协委员深入老旧社区、中心医院周边路段，收集群众诉求，以</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开放式</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协商和媒体跟踪督办形式推动问题解决；围绕推动社会智慧治理技术在本地应用，与本地高校联合开展专题调研，组织有专业背景的政协委员对机关干部进行应急安全专题培训，不断提高预防和应对突发公共事件能力。</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a:latin typeface="黑体" panose="02010609060101010101" charset="-122"/>
                <a:ea typeface="黑体" panose="02010609060101010101" charset="-122"/>
              </a:rPr>
              <a:t>结合材料，运用《政治与法治》知识，分析说明人民政协</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委员议事厅</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协商平台对提升社会治理效能的作用。（</a:t>
            </a:r>
            <a:r>
              <a:rPr lang="en-US" altLang="zh-CN">
                <a:latin typeface="黑体" panose="02010609060101010101" charset="-122"/>
                <a:ea typeface="黑体" panose="02010609060101010101" charset="-122"/>
              </a:rPr>
              <a:t>8</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积极履行参政议政职能，聚焦社会发展问题，保障和改善民生。</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健全多元协同治理机制，拓宽治理渠道与空间，形成治理合力。</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加强权力制约与监督，促进协商成果实践转化，彰显制度优势。</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发挥界别人才优势，贯彻全过程人民民主，提升决策科学性。</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8</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712956c5.fixed?pid=bb9bf6be7&amp;color=195,214,0&amp;vtp=1&amp;bbb=1"/>
          <p:cNvSpPr/>
          <p:nvPr/>
        </p:nvSpPr>
        <p:spPr>
          <a:xfrm>
            <a:off x="0" y="1618488"/>
            <a:ext cx="12188952" cy="896112"/>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二单元</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人民当家作主</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0" y="2880360"/>
            <a:ext cx="12188952" cy="649224"/>
          </a:xfrm>
          <a:prstGeom prst="rect">
            <a:avLst/>
          </a:prstGeom>
          <a:noFill/>
        </p:spPr>
        <p:txBody>
          <a:bodyPr wrap="none" lIns="0" tIns="0" rIns="0" bIns="0" rtlCol="0" anchor="ctr"/>
          <a:lstStyle/>
          <a:p>
            <a:pPr algn="ctr" latinLnBrk="1">
              <a:lnSpc>
                <a:spcPts val="4000"/>
              </a:lnSpc>
            </a:pP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第</a:t>
            </a: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六课</a:t>
            </a:r>
            <a:r>
              <a:rPr lang="en-US" altLang="zh-CN" sz="3200" b="0" i="0" dirty="0">
                <a:solidFill>
                  <a:srgbClr val="FFFFFF"/>
                </a:solidFill>
                <a:latin typeface="微软雅黑" panose="020B0503020204020204" charset="-122"/>
                <a:ea typeface="微软雅黑" panose="020B0503020204020204" charset="-122"/>
                <a:cs typeface="微软雅黑" panose="020B0503020204020204" pitchFamily="34" charset="-120"/>
              </a:rPr>
              <a:t> </a:t>
            </a: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我国的基本政治制度</a:t>
            </a:r>
            <a:endPar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24523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【解析】本题考查人民政协。</a:t>
            </a:r>
            <a:endParaRPr lang="zh-CN" altLang="en-US">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custDataLst>
              <p:tags r:id="rId2"/>
            </p:custDataLst>
          </p:nvPr>
        </p:nvGraphicFramePr>
        <p:xfrm>
          <a:off x="1494790" y="1849120"/>
          <a:ext cx="8982710" cy="3820160"/>
        </p:xfrm>
        <a:graphic>
          <a:graphicData uri="http://schemas.openxmlformats.org/drawingml/2006/table">
            <a:tbl>
              <a:tblPr/>
              <a:tblGrid>
                <a:gridCol w="4491355"/>
                <a:gridCol w="4491355"/>
              </a:tblGrid>
              <a:tr h="224790">
                <a:tc>
                  <a:txBody>
                    <a:bodyPr/>
                    <a:p>
                      <a:pPr marL="0" indent="0" algn="ctr">
                        <a:spcBef>
                          <a:spcPct val="0"/>
                        </a:spcBef>
                        <a:spcAft>
                          <a:spcPct val="0"/>
                        </a:spcAft>
                      </a:pPr>
                      <a:r>
                        <a:rPr lang="zh-CN" sz="1400">
                          <a:latin typeface="黑体" panose="02010609060101010101" charset="-122"/>
                          <a:ea typeface="黑体" panose="02010609060101010101" charset="-122"/>
                        </a:rPr>
                        <a:t>信息</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解读</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98525">
                <a:tc>
                  <a:txBody>
                    <a:bodyPr/>
                    <a:p>
                      <a:pPr marL="0" indent="0" algn="ctr">
                        <a:spcBef>
                          <a:spcPct val="0"/>
                        </a:spcBef>
                        <a:spcAft>
                          <a:spcPct val="0"/>
                        </a:spcAft>
                      </a:pPr>
                      <a:r>
                        <a:rPr lang="en-US" altLang="zh-CN" sz="1400">
                          <a:latin typeface="Times New Roman" panose="02020603050405020304"/>
                          <a:ea typeface="宋体" panose="02010600030101010101" pitchFamily="2" charset="-122"/>
                        </a:rPr>
                        <a:t>M</a:t>
                      </a:r>
                      <a:r>
                        <a:rPr lang="zh-CN" sz="1400">
                          <a:latin typeface="宋体" panose="02010600030101010101" pitchFamily="2" charset="-122"/>
                          <a:ea typeface="宋体" panose="02010600030101010101" pitchFamily="2" charset="-122"/>
                        </a:rPr>
                        <a:t>市政协打造区、街道、村</a:t>
                      </a:r>
                      <a:r>
                        <a:rPr lang="en-US" altLang="zh-CN" sz="1400">
                          <a:latin typeface="Times New Roman" panose="02020603050405020304"/>
                          <a:ea typeface="宋体" panose="02010600030101010101" pitchFamily="2" charset="-122"/>
                        </a:rPr>
                        <a:t>(</a:t>
                      </a:r>
                      <a:r>
                        <a:rPr lang="zh-CN" sz="1400">
                          <a:latin typeface="宋体" panose="02010600030101010101" pitchFamily="2" charset="-122"/>
                          <a:ea typeface="宋体" panose="02010600030101010101" pitchFamily="2" charset="-122"/>
                        </a:rPr>
                        <a:t>社区</a:t>
                      </a:r>
                      <a:r>
                        <a:rPr lang="en-US" altLang="zh-CN" sz="1400">
                          <a:latin typeface="Times New Roman" panose="02020603050405020304"/>
                          <a:ea typeface="宋体" panose="02010600030101010101" pitchFamily="2" charset="-122"/>
                        </a:rPr>
                        <a:t>)</a:t>
                      </a:r>
                      <a:r>
                        <a:rPr lang="en-US" altLang="zh-CN"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委员议事厅</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三级协商平台，组织政协委员、相关部门和群众代表开展协商，有效提升了社会治理水平</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可从人民政协职能的角度，分析人民政协</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委员议事厅</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协商平台积极履行参政议政职能，保障和改善民生</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7437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围绕用水安全问题，通过</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区委员议事厅</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平</a:t>
                      </a:r>
                      <a:r>
                        <a:rPr lang="zh-CN" sz="1400">
                          <a:latin typeface="Times New Roman" panose="02020603050405020304"/>
                          <a:ea typeface="宋体" panose="02010600030101010101" pitchFamily="2" charset="-122"/>
                        </a:rPr>
                        <a:t>台，牵头城建委和水务局，推行三级河长制，促进了居民用水水质达标</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可从健全多元协同治理机制的角度，分析人民政协</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委员议事厅</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协商平台通过拓宽治理渠道与空间，形成治理合力</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9916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围绕中心城区停车难问题，组织政协委员深入老旧社区、中心医院周边路段，收集群众诉求，以</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开放式</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协商和媒体跟踪督办形式推动问题解决</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可从加强对权力制约与监督的角度，分析通过加强权力制约与监督，促进协商成果实践转化，彰显制度优势</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2331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围绕推动社会智慧治理技术在本地应用，与本地高校联合开展专题调研，组织有专业背景的政协委员对机关干部进行应急安</a:t>
                      </a:r>
                      <a:r>
                        <a:rPr lang="zh-CN" sz="1400">
                          <a:latin typeface="Times New Roman" panose="02020603050405020304"/>
                          <a:ea typeface="宋体" panose="02010600030101010101" pitchFamily="2" charset="-122"/>
                        </a:rPr>
                        <a:t>全专题培训，不断提高预防和应对突发公共事件能力</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可从提升决策科学性的角度，分析通过发挥界别人才优势，贯彻全过程人民民主，提升决策科学性</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1061720" y="2033905"/>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第二框</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dirty="0">
                <a:solidFill>
                  <a:srgbClr val="DE69A3"/>
                </a:solidFill>
                <a:latin typeface="微软雅黑" panose="020B0503020204020204" charset="-122"/>
                <a:ea typeface="微软雅黑" panose="020B0503020204020204" charset="-122"/>
                <a:cs typeface="微软雅黑" panose="020B0503020204020204" pitchFamily="34" charset="-120"/>
                <a:sym typeface="+mn-ea"/>
              </a:rPr>
              <a:t>民族区域自治制度</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85953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61226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四川雅安</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广西壮族自治区积极推进各民族群众互嵌式发展，使各民族交往交流交融载体阵地不断巩固，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十口之家、情融五族</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的情况在广西比比皆是。推进各民族群众互嵌式发展（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能够进一步切实铸牢中华民族共同体意识</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生动体现了我国多元一体的民族格局特点</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有利于形成平等团结互助和谐的民族关系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是社会稳定的前提，能促进各民族守望相助</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206990" y="197231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我国是统一的多民族国家</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974725" y="4577715"/>
            <a:ext cx="1029462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铸牢中华民族共同体意识、我国是统一的多民族国家。推进各民族群众互嵌式发展，使各民族交往交流交融载体阵地不断巩固，生动体现了我国多元一体的民族格局特点，有利于进一步切实铸牢中华民族共同体意识，</a:t>
            </a:r>
            <a:r>
              <a:rPr lang="en-US" altLang="en-US">
                <a:latin typeface="黑体" panose="02010609060101010101" charset="-122"/>
                <a:ea typeface="黑体" panose="02010609060101010101" charset="-122"/>
                <a:cs typeface="黑体" panose="02010609060101010101" charset="-122"/>
              </a:rPr>
              <a:t>①②</a:t>
            </a:r>
            <a:r>
              <a:rPr lang="zh-CN" altLang="en-US">
                <a:latin typeface="黑体" panose="02010609060101010101" charset="-122"/>
                <a:ea typeface="黑体" panose="02010609060101010101" charset="-122"/>
                <a:cs typeface="黑体" panose="02010609060101010101" charset="-122"/>
              </a:rPr>
              <a:t>符合题意；平等团结互助和谐的民族关系早已形成，</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不选；民族团结是社会稳定的前提，</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50558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云南曲靖</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中华民族永远都是守望相助的，国务院批准，从</a:t>
            </a:r>
            <a:r>
              <a:rPr lang="en-US" altLang="zh-CN">
                <a:latin typeface="黑体" panose="02010609060101010101" charset="-122"/>
                <a:ea typeface="黑体" panose="02010609060101010101" charset="-122"/>
              </a:rPr>
              <a:t>2021</a:t>
            </a:r>
            <a:r>
              <a:rPr lang="zh-CN" altLang="en-US">
                <a:latin typeface="黑体" panose="02010609060101010101" charset="-122"/>
                <a:ea typeface="黑体" panose="02010609060101010101" charset="-122"/>
              </a:rPr>
              <a:t>年到</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年，为新疆培养少数民族专业技术骨干</a:t>
            </a:r>
            <a:r>
              <a:rPr lang="en-US" altLang="zh-CN">
                <a:latin typeface="黑体" panose="02010609060101010101" charset="-122"/>
                <a:ea typeface="黑体" panose="02010609060101010101" charset="-122"/>
              </a:rPr>
              <a:t>2000</a:t>
            </a:r>
            <a:r>
              <a:rPr lang="zh-CN" altLang="en-US">
                <a:latin typeface="黑体" panose="02010609060101010101" charset="-122"/>
                <a:ea typeface="黑体" panose="02010609060101010101" charset="-122"/>
              </a:rPr>
              <a:t>名，政府财政补贴，国家直接投资，全方位支持少数民族地区形成全方位现代化建设格局。国家支持新疆的政策（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为少数民族地区经济的繁荣发展提供了基本制度保障　</a:t>
            </a: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有利于把少数民族特殊利益与国家整体利益协调起来　</a:t>
            </a: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印证相互依存的民族关系是实行民族区域自治的基础　</a:t>
            </a: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有利于维护民族团结，缩小各民族之间经济发展差距</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4944110" y="22491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10680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a:t>
            </a:r>
            <a:r>
              <a:rPr lang="zh-CN" altLang="en-US" sz="2000" b="1">
                <a:latin typeface="黑体" panose="02010609060101010101" charset="-122"/>
                <a:ea typeface="黑体" panose="02010609060101010101" charset="-122"/>
                <a:cs typeface="黑体" panose="02010609060101010101" charset="-122"/>
              </a:rPr>
              <a:t>　符合国情的民族区域自治</a:t>
            </a:r>
            <a:endParaRPr lang="zh-CN" altLang="en-US" sz="2000" b="1">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796290" y="4598670"/>
            <a:ext cx="10723880"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【解析】本题考查各民族共同繁荣、民族区域自治制度的优越性。民族区域自治制度是少数民族地区经济社会发展的基本制度保障，</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不选；国家支持新疆的政策，为新疆培养少数民族专业技术骨干，全方位支持少数民族地区形成全方位现代化建设格局，这有利于把少数民族特殊利益与国家整体利益协调起来，有利于维护民族团结，构建民族共同体，促进新疆的繁荣发展，缩小各民族之间经济发展差距，</a:t>
            </a:r>
            <a:r>
              <a:rPr lang="en-US" altLang="en-US" sz="1600">
                <a:latin typeface="黑体" panose="02010609060101010101" charset="-122"/>
                <a:ea typeface="黑体" panose="02010609060101010101" charset="-122"/>
                <a:cs typeface="黑体" panose="02010609060101010101" charset="-122"/>
                <a:sym typeface="+mn-ea"/>
              </a:rPr>
              <a:t>②④</a:t>
            </a:r>
            <a:r>
              <a:rPr lang="zh-CN" altLang="en-US" sz="1600">
                <a:latin typeface="黑体" panose="02010609060101010101" charset="-122"/>
                <a:ea typeface="黑体" panose="02010609060101010101" charset="-122"/>
                <a:cs typeface="黑体" panose="02010609060101010101" charset="-122"/>
                <a:sym typeface="+mn-ea"/>
              </a:rPr>
              <a:t>正确；国家统一是实行民族区域自治的基础，</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错误。</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681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山东潍坊</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调研</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第十二届全国少数民族传统体育运动会于</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11</a:t>
            </a:r>
            <a:r>
              <a:rPr lang="zh-CN" altLang="en-US">
                <a:latin typeface="黑体" panose="02010609060101010101" charset="-122"/>
                <a:ea typeface="黑体" panose="02010609060101010101" charset="-122"/>
              </a:rPr>
              <a:t>月在三亚市举行。</a:t>
            </a:r>
            <a:r>
              <a:rPr lang="en-US" altLang="zh-CN">
                <a:latin typeface="黑体" panose="02010609060101010101" charset="-122"/>
                <a:ea typeface="黑体" panose="02010609060101010101" charset="-122"/>
              </a:rPr>
              <a:t>56</a:t>
            </a:r>
            <a:r>
              <a:rPr lang="zh-CN" altLang="en-US">
                <a:latin typeface="黑体" panose="02010609060101010101" charset="-122"/>
                <a:ea typeface="黑体" panose="02010609060101010101" charset="-122"/>
              </a:rPr>
              <a:t>个民族欢聚一堂，近</a:t>
            </a:r>
            <a:r>
              <a:rPr lang="en-US" altLang="zh-CN">
                <a:latin typeface="黑体" panose="02010609060101010101" charset="-122"/>
                <a:ea typeface="黑体" panose="02010609060101010101" charset="-122"/>
              </a:rPr>
              <a:t>7000</a:t>
            </a:r>
            <a:r>
              <a:rPr lang="zh-CN" altLang="en-US">
                <a:latin typeface="黑体" panose="02010609060101010101" charset="-122"/>
                <a:ea typeface="黑体" panose="02010609060101010101" charset="-122"/>
              </a:rPr>
              <a:t>名运动员友好互助、团结拼搏。作为中华优秀传统文化的重要组成部分，民族武术、押加等少数民族传统体育项目都源于各民族生产生活，有着鲜明的民族文化特性。举办此类运动会（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能够搭建民族交流平台，是我国各民族人民平等行使政治权利的生动体现</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能够推进共有精神家园建设，是</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铸牢中华民族共同体意识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的具象化呈现</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可以展示绚丽多彩的民族文化，促成</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大杂居、小聚居、交错居住</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的民族分布格局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可以展现各族人民奋勇拼搏的精神风貌，体现我国各民族之间团结和谐的关系</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10635615" y="188404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283075"/>
            <a:ext cx="10551795" cy="189801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【解析】本题考查我国的民族区域自治制度。材料没有涉及政治权利的行使，</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排除。全国少数民族传统体育运动会的举办，不仅展示了各民族的文化特色，也是促进各民族交流、各民族团结的重要途径，是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铸牢中华民族共同体意识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的具象化呈现。通过这样的活动，可以加强各民族之间的文化交流和理解，共同构建精神家园，</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大杂居、小聚居、交错居住</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的民族分布格局是历史形成的，并不是由运动会促成，</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排除。运动会上，各民族运动员的参与和表现，展现了他们积极向上、奋勇拼搏的精神风貌。这种精神不仅体现了运动员个人的品质，也反映了我国各民族之间团结和谐的关系，</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r>
              <a:rPr lang="zh-CN" altLang="en-US">
                <a:latin typeface="黑体" panose="02010609060101010101" charset="-122"/>
                <a:ea typeface="黑体" panose="02010609060101010101" charset="-122"/>
                <a:cs typeface="黑体" panose="02010609060101010101" charset="-122"/>
              </a:rPr>
              <a:t>　</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1615758"/>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【名师</a:t>
            </a:r>
            <a:r>
              <a:rPr lang="zh-CN" altLang="en-US">
                <a:solidFill>
                  <a:srgbClr val="0070C0"/>
                </a:solidFill>
                <a:latin typeface="黑体" panose="02010609060101010101" charset="-122"/>
                <a:ea typeface="黑体" panose="02010609060101010101" charset="-122"/>
                <a:cs typeface="黑体" panose="02010609060101010101" charset="-122"/>
              </a:rPr>
              <a:t>点拨】处理我国民族关系的方针</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pic>
        <p:nvPicPr>
          <p:cNvPr id="3" name="图片 -2147482356"/>
          <p:cNvPicPr>
            <a:picLocks noChangeAspect="1"/>
          </p:cNvPicPr>
          <p:nvPr/>
        </p:nvPicPr>
        <p:blipFill>
          <a:blip r:embed="rId2"/>
          <a:stretch>
            <a:fillRect/>
          </a:stretch>
        </p:blipFill>
        <p:spPr>
          <a:xfrm>
            <a:off x="4014470" y="2116455"/>
            <a:ext cx="4164330" cy="3401060"/>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315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江西鹰潭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高一质检</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年是西藏自治区成立</a:t>
            </a:r>
            <a:r>
              <a:rPr lang="en-US" altLang="zh-CN">
                <a:latin typeface="黑体" panose="02010609060101010101" charset="-122"/>
                <a:ea typeface="黑体" panose="02010609060101010101" charset="-122"/>
              </a:rPr>
              <a:t>60</a:t>
            </a:r>
            <a:r>
              <a:rPr lang="zh-CN" altLang="en-US">
                <a:latin typeface="黑体" panose="02010609060101010101" charset="-122"/>
                <a:ea typeface="黑体" panose="02010609060101010101" charset="-122"/>
              </a:rPr>
              <a:t>周年。在西藏，大到自治区的立法、各类规划的编制，小到生活垃圾的分类、物业的管理，各族群众都能了解、参与，问题也能得到解决。截至</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年底，西藏共创建</a:t>
            </a:r>
            <a:r>
              <a:rPr lang="en-US" altLang="zh-CN">
                <a:latin typeface="黑体" panose="02010609060101010101" charset="-122"/>
                <a:ea typeface="黑体" panose="02010609060101010101" charset="-122"/>
              </a:rPr>
              <a:t>790</a:t>
            </a:r>
            <a:r>
              <a:rPr lang="zh-CN" altLang="en-US">
                <a:latin typeface="黑体" panose="02010609060101010101" charset="-122"/>
                <a:ea typeface="黑体" panose="02010609060101010101" charset="-122"/>
              </a:rPr>
              <a:t>个</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人大代表之家</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，为群众反映社情民意提供有效平台。从</a:t>
            </a:r>
            <a:r>
              <a:rPr lang="en-US" altLang="zh-CN">
                <a:latin typeface="黑体" panose="02010609060101010101" charset="-122"/>
                <a:ea typeface="黑体" panose="02010609060101010101" charset="-122"/>
              </a:rPr>
              <a:t>2013</a:t>
            </a:r>
            <a:r>
              <a:rPr lang="zh-CN" altLang="en-US">
                <a:latin typeface="黑体" panose="02010609060101010101" charset="-122"/>
                <a:ea typeface="黑体" panose="02010609060101010101" charset="-122"/>
              </a:rPr>
              <a:t>年至</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年，政协西藏自治区委员会共收到提案</a:t>
            </a:r>
            <a:r>
              <a:rPr lang="en-US" altLang="zh-CN">
                <a:latin typeface="黑体" panose="02010609060101010101" charset="-122"/>
                <a:ea typeface="黑体" panose="02010609060101010101" charset="-122"/>
              </a:rPr>
              <a:t>5095</a:t>
            </a:r>
            <a:r>
              <a:rPr lang="zh-CN" altLang="en-US">
                <a:latin typeface="黑体" panose="02010609060101010101" charset="-122"/>
                <a:ea typeface="黑体" panose="02010609060101010101" charset="-122"/>
              </a:rPr>
              <a:t>件，立案</a:t>
            </a:r>
            <a:r>
              <a:rPr lang="en-US" altLang="zh-CN">
                <a:latin typeface="黑体" panose="02010609060101010101" charset="-122"/>
                <a:ea typeface="黑体" panose="02010609060101010101" charset="-122"/>
              </a:rPr>
              <a:t>4920</a:t>
            </a:r>
            <a:r>
              <a:rPr lang="zh-CN" altLang="en-US">
                <a:latin typeface="黑体" panose="02010609060101010101" charset="-122"/>
                <a:ea typeface="黑体" panose="02010609060101010101" charset="-122"/>
              </a:rPr>
              <a:t>件，办复率达到百分之百。这表明（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全过程人民民主是最真实的民主，有多样的民主渠道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我国的民族区域自治制度以行使自治权为前提和基础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人民代表大会和人民政协是民族自治地方的自治机关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我国的民族区域自治制度能够实现各民族人民共同当家作主</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9283700" y="21818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27075" y="4616450"/>
            <a:ext cx="1055179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民族区域自治制度的优越性。在西藏，大到自治区的立法、各类规划的编制，小到生活垃圾的分类、物业的管理，各族群众都能了解、参与，问题也能得到解决，同时创建人大代表之家，重视政协提案办复，这表明全过程人民民主是最真实的民主，有多样的民主渠道，同时也说明我国的民族区域自治制度能够实现各民族人民共同当家作主，</a:t>
            </a:r>
            <a:r>
              <a:rPr lang="en-US" altLang="en-US" sz="1600">
                <a:latin typeface="黑体" panose="02010609060101010101" charset="-122"/>
                <a:ea typeface="黑体" panose="02010609060101010101" charset="-122"/>
                <a:cs typeface="黑体" panose="02010609060101010101" charset="-122"/>
              </a:rPr>
              <a:t>①④</a:t>
            </a:r>
            <a:r>
              <a:rPr lang="zh-CN" altLang="en-US" sz="1600">
                <a:latin typeface="黑体" panose="02010609060101010101" charset="-122"/>
                <a:ea typeface="黑体" panose="02010609060101010101" charset="-122"/>
                <a:cs typeface="黑体" panose="02010609060101010101" charset="-122"/>
              </a:rPr>
              <a:t>正确。我国的民族区域自治制度以国家统一为前提和基础，</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错误。民族自治地方的人民代表大会和人民政府是自治机关，</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5055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湖南常德</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为全面贯彻党的宗教工作基本方针，西藏全区宗教界深入开展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国家意识、公民意识、法治意识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宣传教育活动，引导宗教界人士自觉树牢</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国大于教、国法大于教规、公民大于教民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的观念。上述活动（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有利于促进信教群众改变宗教信仰，为社会和谐稳定作贡献</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反映我国依法管理宗教事务，自觉维护信教群众的各种权益</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有利于增强人民群众法治观念，引导人民群众遵守法律法规</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体现我国推动宗教的中国化，引导其与社会主义社会相适应</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583940" y="222631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10680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3</a:t>
            </a:r>
            <a:r>
              <a:rPr lang="zh-CN" altLang="en-US" sz="2000" b="1">
                <a:latin typeface="黑体" panose="02010609060101010101" charset="-122"/>
                <a:ea typeface="黑体" panose="02010609060101010101" charset="-122"/>
                <a:cs typeface="黑体" panose="02010609060101010101" charset="-122"/>
              </a:rPr>
              <a:t>　我国的宗教政策与法律</a:t>
            </a:r>
            <a:endParaRPr lang="zh-CN" altLang="en-US" sz="2000" b="1">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796290" y="4598670"/>
            <a:ext cx="107238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【解析】本题考查我国的宗教政策。</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促进信教群众改变宗教信仰</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说法错误，</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排除；上述活动反映我国依法管理宗教事务，自觉维护信教群众的合法权益，</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错误；为全面贯彻党的宗教工作基本方针，西藏全区宗教界深入开展</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国家意识、公民意识、法治意识</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宣传教育活动，引导宗教界人士自觉树牢</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国大于教、国法大于教规、公民大于教民</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的观念。上述活动有利于增强人民群众法治观念，引导人民群众遵守法律法规，体现了我国推动宗教的中国化，引导其与社会主义社会相适应，</a:t>
            </a:r>
            <a:r>
              <a:rPr lang="en-US" altLang="en-US" sz="1600">
                <a:latin typeface="黑体" panose="02010609060101010101" charset="-122"/>
                <a:ea typeface="黑体" panose="02010609060101010101" charset="-122"/>
                <a:cs typeface="黑体" panose="02010609060101010101" charset="-122"/>
                <a:sym typeface="+mn-ea"/>
              </a:rPr>
              <a:t>③④</a:t>
            </a:r>
            <a:r>
              <a:rPr lang="zh-CN" altLang="en-US" sz="1600">
                <a:latin typeface="黑体" panose="02010609060101010101" charset="-122"/>
                <a:ea typeface="黑体" panose="02010609060101010101" charset="-122"/>
                <a:cs typeface="黑体" panose="02010609060101010101" charset="-122"/>
                <a:sym typeface="+mn-ea"/>
              </a:rPr>
              <a:t>符合题意。</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1615758"/>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【名师点拨】我国的宗教政策与法律</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pic>
        <p:nvPicPr>
          <p:cNvPr id="3" name="图片 -2147482351"/>
          <p:cNvPicPr>
            <a:picLocks noChangeAspect="1"/>
          </p:cNvPicPr>
          <p:nvPr/>
        </p:nvPicPr>
        <p:blipFill>
          <a:blip r:embed="rId2"/>
          <a:stretch>
            <a:fillRect/>
          </a:stretch>
        </p:blipFill>
        <p:spPr>
          <a:xfrm>
            <a:off x="3450590" y="2232660"/>
            <a:ext cx="5290820" cy="2392680"/>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963295" y="1798955"/>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第一框</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中国共产党领导的多党合作和政治协商制度</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79031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909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江苏部分学校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年，广西以建设铸牢中华民族共同体意识示范区为重要抓手，模范贯彻民族区域自治制度，依法治理民族事务，广西已先后制定（修订）实施了</a:t>
            </a:r>
            <a:r>
              <a:rPr lang="en-US" altLang="zh-CN">
                <a:latin typeface="黑体" panose="02010609060101010101" charset="-122"/>
                <a:ea typeface="黑体" panose="02010609060101010101" charset="-122"/>
              </a:rPr>
              <a:t>12</a:t>
            </a:r>
            <a:r>
              <a:rPr lang="zh-CN" altLang="en-US">
                <a:latin typeface="黑体" panose="02010609060101010101" charset="-122"/>
                <a:ea typeface="黑体" panose="02010609060101010101" charset="-122"/>
              </a:rPr>
              <a:t>个自治县自治条例和</a:t>
            </a:r>
            <a:r>
              <a:rPr lang="en-US" altLang="zh-CN">
                <a:latin typeface="黑体" panose="02010609060101010101" charset="-122"/>
                <a:ea typeface="黑体" panose="02010609060101010101" charset="-122"/>
              </a:rPr>
              <a:t>36</a:t>
            </a:r>
            <a:r>
              <a:rPr lang="zh-CN" altLang="en-US">
                <a:latin typeface="黑体" panose="02010609060101010101" charset="-122"/>
                <a:ea typeface="黑体" panose="02010609060101010101" charset="-122"/>
              </a:rPr>
              <a:t>个单行条例等，推动八桂大地呈现出民族团结、社会稳定、边疆安宁的良好局面。这表明（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民族区域自治制度保障少数民族自主管理本地区事务权利</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民族区域自治制度是符合我国国情的根本政治制度</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我国坚持民族平等、民族团结和各民族共同繁荣的方针</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民族自治地方的自治机关可以根据本地实际制定法律法规</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994265" y="182816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280535"/>
            <a:ext cx="1059751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【解析】本题考查处理民族关系的方针。广西模范贯彻民族区域自治制度，依法治理民族事务，说明民族区域自治制度保障少数民族自主管理本地区事务权利，</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正确。我国根本政治制度是人民代表大会制度，</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错误。广西推动八桂大地呈现出民族团结、社会稳定、边疆安宁的良好局面，说明我国坚持民族平等、民族团结和各民族共同繁荣的方针，</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自治区、自治州的人大及其常委会可以依法制定地方性法规，自治区、自治州的人民政府可以依法制定地方政府规章，自治区、自治州、自治县的人大可以根据本地实际依法制定自治条例和单行条例，但均不能制定法律，</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372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安徽合肥</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高一质检</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年中央财政衔接推进乡村振兴补助资金（少数民族发展任务）</a:t>
            </a:r>
            <a:r>
              <a:rPr lang="en-US" altLang="zh-CN">
                <a:latin typeface="黑体" panose="02010609060101010101" charset="-122"/>
                <a:ea typeface="黑体" panose="02010609060101010101" charset="-122"/>
              </a:rPr>
              <a:t>66.6</a:t>
            </a:r>
            <a:r>
              <a:rPr lang="zh-CN" altLang="en-US">
                <a:latin typeface="黑体" panose="02010609060101010101" charset="-122"/>
                <a:ea typeface="黑体" panose="02010609060101010101" charset="-122"/>
              </a:rPr>
              <a:t>亿元已提前下达。据悉，国家民委将更好发挥该项资金作用，完善民族领域发展政策体系，支持民族地区持续巩固拓展脱贫攻坚成果，助力推动民族地区高质量发展。此举有利于（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促进各民族共同繁荣，铸牢中华民族共同体意识</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实现少数民族特殊利益与国家整体利益协调统一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落实民族区域自治制度，开创多元一体民族格局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改善民族地区生活条件，建立社会主义新型的民族关系</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124190" y="18796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443095"/>
            <a:ext cx="10597515"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【解析】本题考查民族区域自治制度的优越性。中央财政下达资金支持民族地区发展，有利于各民族共同繁荣，增强民族凝聚力，铸牢中华民族共同体意识，</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正确。支持民族地区发展，在保障少数民族发展权益、实现其特殊利益的同时，也推动国家整体发展，实现二者协调统一，</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正确。我国多元一体的民族格局早已形成，并非此举开创，</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错误。我国社会主义新型民族关系早已建立，不是通过此次资金下达建立的，</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错误。</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617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湖南长郡中学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模拟</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新中国成立以来，我国宗教坚持党的宗教工作方针，发生了巨大的变化。广大宗教界人士遵纪守法，开拓进取，成绩卓著。如果召开一场宗教界工作总结会，下列观点中合适的是（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新时期我国的宗教状况发生了根本性质上的显著变化</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我国坚持教育与宗教相分离原则并依法管理宗教活动</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我国支持宗教界在平等友好的基础上开展对外交往并坚持国际化方向发展</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要用社会主义核心价值观和中华优秀文化引领和浸润宗教</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69340" y="189674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498975"/>
            <a:ext cx="10597515"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【解析】本题考查我国的宗教信仰自由政策。新时期我国的宗教状况发生了显著变化，但不是根本性质上的变化，</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不选。我国依法管理宗教活动，坚持教育与宗教相分离，任何组织和个人不得利用宗教进行妨碍国家教育制度的活动，</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正确。我国坚持独立自主自办的原则，支持宗教界在平等友好的基础上开展对外交往，坚持中国化方向发展，</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错误。我们要引导宗教与社会主义社会相适应，要用社会主义核心价值观和中华优秀文化引领和浸润宗教，</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59815" y="1155065"/>
            <a:ext cx="10183495"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湖北重点高中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阅读材料，完成下列要求。</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中华人民共和国成立以后，党和政府十分尊重各民族在祖国统一大业中的历史地位和作用，制定了民族区域自治的相关政策，确立了民族区域自治制度，并载入宪法。</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2025</a:t>
            </a:r>
            <a:r>
              <a:rPr lang="zh-CN" altLang="en-US">
                <a:latin typeface="楷体" panose="02010609060101010101" charset="-122"/>
                <a:ea typeface="楷体" panose="02010609060101010101" charset="-122"/>
                <a:cs typeface="楷体" panose="02010609060101010101" charset="-122"/>
              </a:rPr>
              <a:t>年是西藏自治区成立</a:t>
            </a:r>
            <a:r>
              <a:rPr lang="en-US" altLang="zh-CN">
                <a:latin typeface="楷体" panose="02010609060101010101" charset="-122"/>
                <a:ea typeface="楷体" panose="02010609060101010101" charset="-122"/>
                <a:cs typeface="楷体" panose="02010609060101010101" charset="-122"/>
              </a:rPr>
              <a:t>60</a:t>
            </a:r>
            <a:r>
              <a:rPr lang="zh-CN" altLang="en-US">
                <a:latin typeface="楷体" panose="02010609060101010101" charset="-122"/>
                <a:ea typeface="楷体" panose="02010609060101010101" charset="-122"/>
                <a:cs typeface="楷体" panose="02010609060101010101" charset="-122"/>
              </a:rPr>
              <a:t>周年。</a:t>
            </a:r>
            <a:r>
              <a:rPr lang="en-US" altLang="zh-CN">
                <a:latin typeface="楷体" panose="02010609060101010101" charset="-122"/>
                <a:ea typeface="楷体" panose="02010609060101010101" charset="-122"/>
                <a:cs typeface="楷体" panose="02010609060101010101" charset="-122"/>
              </a:rPr>
              <a:t>60</a:t>
            </a:r>
            <a:r>
              <a:rPr lang="zh-CN" altLang="en-US">
                <a:latin typeface="楷体" panose="02010609060101010101" charset="-122"/>
                <a:ea typeface="楷体" panose="02010609060101010101" charset="-122"/>
                <a:cs typeface="楷体" panose="02010609060101010101" charset="-122"/>
              </a:rPr>
              <a:t>年来，西藏自治区在党中央、国务院的正确领导下，依法行使自治权，高度重视少数民族群众政治权利、经济权利、文化教育权利、健康权利等方面的权利保障。西藏人民生产生活条件得到极大改善，基本公共服务全面进步，人均可支配收入持续增加。</a:t>
            </a:r>
            <a:r>
              <a:rPr lang="zh-CN" altLang="en-US">
                <a:latin typeface="黑体" panose="02010609060101010101" charset="-122"/>
                <a:ea typeface="黑体" panose="02010609060101010101" charset="-122"/>
              </a:rPr>
              <a:t>结合材料，运用《政治与法治》知识说明，民族区域自治制度是如何保障西藏人民当家作主的。（</a:t>
            </a:r>
            <a:r>
              <a:rPr lang="en-US" altLang="zh-CN">
                <a:latin typeface="黑体" panose="02010609060101010101" charset="-122"/>
                <a:ea typeface="黑体" panose="02010609060101010101" charset="-122"/>
              </a:rPr>
              <a:t>10</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在党的领导下实行民族区域自治，西藏各族人民真正成为国家、社会的主人。</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坚持国家统一，为西藏人民当家作主创造前提条件。</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保障西藏自治区充分享有自治权，依法自主管理本地区内部事务，各族人民更加平等地享有各项民主权利，满足了西藏各少数民族人民积极参与国家政治生活的愿望。</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中华人民共和国成立以后，党和政府确立了民族区域自治制度，并载入宪法，使西藏人民当家作主有了法治保障。</a:t>
            </a:r>
            <a:r>
              <a:rPr lang="en-US" altLang="en-US">
                <a:solidFill>
                  <a:srgbClr val="FF0000"/>
                </a:solidFill>
                <a:latin typeface="黑体" panose="02010609060101010101" charset="-122"/>
                <a:ea typeface="黑体" panose="02010609060101010101" charset="-122"/>
              </a:rPr>
              <a:t>⑤</a:t>
            </a:r>
            <a:r>
              <a:rPr lang="zh-CN" altLang="en-US">
                <a:solidFill>
                  <a:srgbClr val="FF0000"/>
                </a:solidFill>
                <a:latin typeface="黑体" panose="02010609060101010101" charset="-122"/>
                <a:ea typeface="黑体" panose="02010609060101010101" charset="-122"/>
              </a:rPr>
              <a:t>西藏自治区政府行使各项职能，发展生产力，提高人民生活水平，为西藏人民当家作主提供物质保障。</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10</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91198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【解析】本题考查民族区域自治制度。</a:t>
            </a:r>
            <a:endParaRPr lang="zh-CN" altLang="en-US">
              <a:latin typeface="黑体" panose="02010609060101010101" charset="-122"/>
              <a:ea typeface="黑体" panose="02010609060101010101" charset="-122"/>
              <a:cs typeface="黑体" panose="02010609060101010101" charset="-122"/>
            </a:endParaRPr>
          </a:p>
        </p:txBody>
      </p:sp>
      <p:graphicFrame>
        <p:nvGraphicFramePr>
          <p:cNvPr id="7" name="表格 6"/>
          <p:cNvGraphicFramePr/>
          <p:nvPr>
            <p:custDataLst>
              <p:tags r:id="rId2"/>
            </p:custDataLst>
          </p:nvPr>
        </p:nvGraphicFramePr>
        <p:xfrm>
          <a:off x="1984375" y="2434273"/>
          <a:ext cx="8223250" cy="2980055"/>
        </p:xfrm>
        <a:graphic>
          <a:graphicData uri="http://schemas.openxmlformats.org/drawingml/2006/table">
            <a:tbl>
              <a:tblPr/>
              <a:tblGrid>
                <a:gridCol w="4111625"/>
                <a:gridCol w="4111625"/>
              </a:tblGrid>
              <a:tr h="213360">
                <a:tc>
                  <a:txBody>
                    <a:bodyPr/>
                    <a:p>
                      <a:pPr marL="0" indent="0" algn="ctr">
                        <a:spcBef>
                          <a:spcPct val="0"/>
                        </a:spcBef>
                        <a:spcAft>
                          <a:spcPct val="0"/>
                        </a:spcAft>
                      </a:pPr>
                      <a:r>
                        <a:rPr lang="zh-CN" sz="1400">
                          <a:latin typeface="黑体" panose="02010609060101010101" charset="-122"/>
                          <a:ea typeface="黑体" panose="02010609060101010101" charset="-122"/>
                        </a:rPr>
                        <a:t>信息</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解读</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4008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党和政府十分尊重各民族在祖国统一大业中的历史地位和作用，制定了民族区域自治的相关政策，确立了民族区域自治制度</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可联系党的领导、民族区域自治</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2672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各民族在祖国统一大业中的历史地位和作用</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可联系坚持国家统一，为西藏人民当家作主创造前提条件</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4008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依法行使自治权，高度重视少数民族群众政治权利、经济权利、文化教育权利、健康权利等方面的权利保障</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可联系自治权</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2672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制定了民族区域自</a:t>
                      </a:r>
                      <a:r>
                        <a:rPr lang="zh-CN" sz="1400">
                          <a:latin typeface="Times New Roman" panose="02020603050405020304"/>
                          <a:ea typeface="宋体" panose="02010600030101010101" pitchFamily="2" charset="-122"/>
                        </a:rPr>
                        <a:t>治政策，确立了民族区域自治制度，并载入宪法</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可联系西藏人民当家作主有了法治保障</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3309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西藏人民生产生活条件得到极大改善，基本公共服务全面进步，人均可支配收入持续增加</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可联系西藏自治区政府行使各项职能</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1061720" y="2033905"/>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三框</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基层群众自治制度</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85953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61226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1.</a:t>
            </a:r>
            <a:r>
              <a:rPr lang="zh-CN" altLang="en-US">
                <a:latin typeface="黑体" panose="02010609060101010101" charset="-122"/>
                <a:ea typeface="黑体" panose="02010609060101010101" charset="-122"/>
              </a:rPr>
              <a:t>村务监督委员会是依法设立的村务监督机构，其成员由村民会议或者村民代表会议在村民中推选产生。我国村民委员会组织法明确规定，民主评议每年至少进行一次，由村务监督机构主持。村民委员会成员连续两次被评议不称职的，其职务终止。可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成立村务监督委员会可以强化对村级</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小微权力</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的监督　</a:t>
            </a: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村委会成员由村务监督委员会产生，对它负责，受它监督　</a:t>
            </a: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村务监督机构是村级民主监督机构，依法独立行使监督权　</a:t>
            </a: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成立村务监督机构能提升乡村治理水平，完善村级决策体系</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5654675" y="235013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我国基层群众自治的组织形式</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974725" y="4655185"/>
            <a:ext cx="1029462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【解析】本题考查村民自治的内容、民主监督。村务监督委员会是依法设立的村务监督机构，是村级民主监督机构，依法独立行使监督权，有利于强化对村级</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小微权力</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的监督，</a:t>
            </a:r>
            <a:r>
              <a:rPr lang="en-US" altLang="en-US">
                <a:latin typeface="黑体" panose="02010609060101010101" charset="-122"/>
                <a:ea typeface="黑体" panose="02010609060101010101" charset="-122"/>
                <a:cs typeface="黑体" panose="02010609060101010101" charset="-122"/>
              </a:rPr>
              <a:t>①③</a:t>
            </a:r>
            <a:r>
              <a:rPr lang="zh-CN" altLang="en-US">
                <a:latin typeface="黑体" panose="02010609060101010101" charset="-122"/>
                <a:ea typeface="黑体" panose="02010609060101010101" charset="-122"/>
                <a:cs typeface="黑体" panose="02010609060101010101" charset="-122"/>
              </a:rPr>
              <a:t>入选；村委会成员并不由村务监督委员会产生，</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排除；成立村务监督机构能提升乡村治理水平，完善村级监督体系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而不是决策体系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，提高监督的效率与效能，</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　</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681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江苏扬州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高一阶段考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有同学在社会实践活动中拍到这样一张照片：李家村的办公楼前挂着三块牌子，分别是中国共产党李家村支部委员会、李家村村民委员会、李家村村务监督委员会。围绕这张照片，大家提出不少问题。根据下面信息，下列观点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三个机构是层级相同的国家基层政权机关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村务监督委员会监督村委会和村党支部的工作</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村委会和村党支部的组成人员可以交叉任职</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村委会主要管理本村的公共事务和公益事业</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027545" y="18923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pic>
        <p:nvPicPr>
          <p:cNvPr id="5" name="图片 -2147482257"/>
          <p:cNvPicPr>
            <a:picLocks noChangeAspect="1"/>
          </p:cNvPicPr>
          <p:nvPr/>
        </p:nvPicPr>
        <p:blipFill>
          <a:blip r:embed="rId2"/>
          <a:stretch>
            <a:fillRect/>
          </a:stretch>
        </p:blipFill>
        <p:spPr>
          <a:xfrm>
            <a:off x="8043545" y="2193290"/>
            <a:ext cx="3175000" cy="2432685"/>
          </a:xfrm>
          <a:prstGeom prst="rect">
            <a:avLst/>
          </a:prstGeom>
          <a:noFill/>
          <a:ln w="9525">
            <a:noFill/>
          </a:ln>
        </p:spPr>
      </p:pic>
      <p:sp>
        <p:nvSpPr>
          <p:cNvPr id="6" name="文本框 5"/>
          <p:cNvSpPr txBox="1"/>
          <p:nvPr/>
        </p:nvSpPr>
        <p:spPr>
          <a:xfrm>
            <a:off x="812165" y="4606925"/>
            <a:ext cx="1040638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基层群众自治制度。村党支部是党在农村的最基层的组织，是本村各种组织和各项工作的领导核心；村民委员会是我国的基层群众性自治组织；村务监督委员会是村民对村务进行民主监督的机构，这三个机构不属于基层政权机关，</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不选。村务监督委员会监督村民委员会的日常工作，村党支部作为党的基层组织，不受村务监督委员会的监督，</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错误。村民委员会是农村基层群众性自治组织，主要管理本村的公共事务和公益事业；村委会和村党支部的组成人员可以交叉任职，二者并不冲突，</a:t>
            </a:r>
            <a:r>
              <a:rPr lang="en-US" altLang="en-US" sz="1600">
                <a:latin typeface="黑体" panose="02010609060101010101" charset="-122"/>
                <a:ea typeface="黑体" panose="02010609060101010101" charset="-122"/>
                <a:cs typeface="黑体" panose="02010609060101010101" charset="-122"/>
              </a:rPr>
              <a:t>③④</a:t>
            </a:r>
            <a:r>
              <a:rPr lang="zh-CN" altLang="en-US" sz="1600">
                <a:latin typeface="黑体" panose="02010609060101010101" charset="-122"/>
                <a:ea typeface="黑体" panose="02010609060101010101" charset="-122"/>
                <a:cs typeface="黑体" panose="02010609060101010101" charset="-122"/>
              </a:rPr>
              <a:t>正确。</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1615758"/>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【名师点拨】乡镇政府、村委会、村党支部、村务监督委员会的关系</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pic>
        <p:nvPicPr>
          <p:cNvPr id="3" name="图片 -2147482340"/>
          <p:cNvPicPr>
            <a:picLocks noChangeAspect="1"/>
          </p:cNvPicPr>
          <p:nvPr/>
        </p:nvPicPr>
        <p:blipFill>
          <a:blip r:embed="rId2"/>
          <a:stretch>
            <a:fillRect/>
          </a:stretch>
        </p:blipFill>
        <p:spPr>
          <a:xfrm>
            <a:off x="3598863" y="2083435"/>
            <a:ext cx="4994275" cy="2691130"/>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0368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吉林省实验中学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国新型政党制度以合作、参与、协商为基本精神，以团结、民主、和谐为本质属性，创造了一种新的政党政治模式，为当代世界政党政治的发展贡献了中国智慧，为人类政治文明发展作出了重大贡献。我国的政党制度为世界政党政治发展贡献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中国智慧</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有（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各民主党派依法参与执政，保障决策施策的科学性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通力合作的新型政党关系，促进国家治理的有效性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将各界人士紧密团结起来，实现利益代表的广泛性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中国共产党对人民政协进行思想领导，体现奋斗目标的一致性</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10242550" y="22606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中国特色社会主义政党制度</a:t>
            </a:r>
            <a:endParaRPr lang="zh-CN" altLang="en-US" sz="2000" b="1">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916305" y="4615815"/>
            <a:ext cx="1047623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【解析】本题考查我国政党制度的优越性。在国家政治生活中，中国共产党是执政党，各民主党派是参政党，各民主党派</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参与执政</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表述错误，</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排除；我国的政党制度创造了一种新的政党政治模式，为世界政党政治发展贡献的</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中国智慧</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有，中国共产党和各民主党派通力合作，将各界人士紧密团结起来促进国家治理的有效性，实现利益代表的广泛性，</a:t>
            </a:r>
            <a:r>
              <a:rPr lang="en-US" altLang="en-US" sz="1600">
                <a:latin typeface="黑体" panose="02010609060101010101" charset="-122"/>
                <a:ea typeface="黑体" panose="02010609060101010101" charset="-122"/>
                <a:cs typeface="黑体" panose="02010609060101010101" charset="-122"/>
              </a:rPr>
              <a:t>②③</a:t>
            </a:r>
            <a:r>
              <a:rPr lang="zh-CN" altLang="en-US" sz="1600">
                <a:latin typeface="黑体" panose="02010609060101010101" charset="-122"/>
                <a:ea typeface="黑体" panose="02010609060101010101" charset="-122"/>
                <a:cs typeface="黑体" panose="02010609060101010101" charset="-122"/>
              </a:rPr>
              <a:t>符合题意；坚持中国共产党对人民政协的全面领导，且材料体现的是中国共产党对民主党派的领导，而不是对人民政协的领导，</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8" grpId="0"/>
      <p:bldP spid="8" grpId="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204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吉林长春外国语学校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期中</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微宣传</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拓展社区宣传阵地，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微组织</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打通多维度服务，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微心愿</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解决居民急难愁盼问题，</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微治理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延伸社区服务触角，</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微服务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打造温情社区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某社区党委探索打造</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五微</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工作法，以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微</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字把脉，打通社区治理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神经末梢</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，让基层组织更健全、社区氛围更和谐、服务居民更精准细致。</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五微</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工作法（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坚持党建引领，创新基层自治组织形式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转变治理理念，提升基层治理水平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聚焦民生切口，提升居民幸福指数</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发挥居民智慧，提升自我服务能力</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6096000" y="22479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12165" y="4631690"/>
            <a:ext cx="1071499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【解析】本题考查实行基层自治的意义。基层群众性自治组织形式包括村民委员会和居民委员会，材料未体现创新基层自治组织形式，</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排除；材料中指出某社区党委探索打造</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五微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工作法，打通社区治理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神经末梢</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，让基层组织更健全、社区氛围更和谐、服务居民更精准细致，这表明</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五微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工作法转变治理理念，聚焦民生切口，提升基层治理水平，提升居民幸福指数，</a:t>
            </a:r>
            <a:r>
              <a:rPr lang="en-US" altLang="en-US" sz="1600">
                <a:latin typeface="黑体" panose="02010609060101010101" charset="-122"/>
                <a:ea typeface="黑体" panose="02010609060101010101" charset="-122"/>
                <a:cs typeface="黑体" panose="02010609060101010101" charset="-122"/>
              </a:rPr>
              <a:t>②③</a:t>
            </a:r>
            <a:r>
              <a:rPr lang="zh-CN" altLang="en-US" sz="1600">
                <a:latin typeface="黑体" panose="02010609060101010101" charset="-122"/>
                <a:ea typeface="黑体" panose="02010609060101010101" charset="-122"/>
                <a:cs typeface="黑体" panose="02010609060101010101" charset="-122"/>
              </a:rPr>
              <a:t>正确；材料强调的是通过创新基层自治实践形式，提升基层治理水平，未体现发挥居民智慧和提升自我服务能力，</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612265"/>
            <a:ext cx="10659745" cy="4567555"/>
          </a:xfrm>
          <a:prstGeom prst="rect">
            <a:avLst/>
          </a:prstGeom>
          <a:noFill/>
        </p:spPr>
        <p:txBody>
          <a:bodyPr wrap="square" rtlCol="0">
            <a:spAutoFit/>
          </a:bodyPr>
          <a:p>
            <a:pPr indent="0" algn="just" fontAlgn="auto">
              <a:lnSpc>
                <a:spcPct val="140000"/>
              </a:lnSpc>
            </a:pPr>
            <a:r>
              <a:rPr lang="en-US" altLang="zh-CN" sz="1600">
                <a:latin typeface="黑体" panose="02010609060101010101" charset="-122"/>
                <a:ea typeface="黑体" panose="02010609060101010101" charset="-122"/>
              </a:rPr>
              <a:t>4.</a:t>
            </a:r>
            <a:r>
              <a:rPr lang="zh-CN" altLang="en-US" sz="1600">
                <a:latin typeface="黑体" panose="02010609060101010101" charset="-122"/>
                <a:ea typeface="黑体" panose="02010609060101010101" charset="-122"/>
              </a:rPr>
              <a:t>某村在完善乡村治理中，构建了以党组织为核心，以村民</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说、议、办、评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为主要内容的说事体系：</a:t>
            </a: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r>
              <a:rPr lang="zh-CN" altLang="en-US" sz="1600">
                <a:latin typeface="黑体" panose="02010609060101010101" charset="-122"/>
                <a:ea typeface="黑体" panose="02010609060101010101" charset="-122"/>
              </a:rPr>
              <a:t>该村的做法（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创新</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说、议、办、评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工作机制，提高基层治理能力</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畅通民意诉求渠道，完善基层群众性自治组织</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发挥基层党组织领导作用，凝聚村民自治合力</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保障村民的决策权，调动村民民主参与积极性</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2032635" y="394525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人民群众直接行使民主权利的生动实践</a:t>
            </a:r>
            <a:endParaRPr lang="zh-CN" altLang="en-US" sz="2000" b="1">
              <a:latin typeface="黑体" panose="02010609060101010101" charset="-122"/>
              <a:ea typeface="黑体" panose="02010609060101010101" charset="-122"/>
              <a:cs typeface="黑体" panose="02010609060101010101" charset="-122"/>
            </a:endParaRPr>
          </a:p>
        </p:txBody>
      </p:sp>
      <p:pic>
        <p:nvPicPr>
          <p:cNvPr id="5" name="图片 4"/>
          <p:cNvPicPr>
            <a:picLocks noChangeAspect="1"/>
          </p:cNvPicPr>
          <p:nvPr/>
        </p:nvPicPr>
        <p:blipFill>
          <a:blip r:embed="rId2"/>
          <a:stretch>
            <a:fillRect/>
          </a:stretch>
        </p:blipFill>
        <p:spPr>
          <a:xfrm>
            <a:off x="5537200" y="2562860"/>
            <a:ext cx="963930" cy="866140"/>
          </a:xfrm>
          <a:prstGeom prst="rect">
            <a:avLst/>
          </a:prstGeom>
        </p:spPr>
      </p:pic>
      <p:graphicFrame>
        <p:nvGraphicFramePr>
          <p:cNvPr id="10" name="表格 9"/>
          <p:cNvGraphicFramePr/>
          <p:nvPr>
            <p:custDataLst>
              <p:tags r:id="rId3"/>
            </p:custDataLst>
          </p:nvPr>
        </p:nvGraphicFramePr>
        <p:xfrm>
          <a:off x="1561465" y="2141855"/>
          <a:ext cx="8728710" cy="1920240"/>
        </p:xfrm>
        <a:graphic>
          <a:graphicData uri="http://schemas.openxmlformats.org/drawingml/2006/table">
            <a:tbl>
              <a:tblPr/>
              <a:tblGrid>
                <a:gridCol w="2909570"/>
                <a:gridCol w="2909570"/>
                <a:gridCol w="2909570"/>
              </a:tblGrid>
              <a:tr h="853440">
                <a:tc>
                  <a:txBody>
                    <a:bodyPr/>
                    <a:p>
                      <a:pPr marL="0" indent="0" algn="l">
                        <a:spcBef>
                          <a:spcPct val="0"/>
                        </a:spcBef>
                        <a:spcAft>
                          <a:spcPct val="0"/>
                        </a:spcAft>
                      </a:pPr>
                      <a:r>
                        <a:rPr lang="zh-CN" altLang="en-US" sz="1400">
                          <a:latin typeface="宋体" panose="02010600030101010101" pitchFamily="2" charset="-122"/>
                          <a:ea typeface="宋体" panose="02010600030101010101" pitchFamily="2" charset="-122"/>
                        </a:rPr>
                        <a:t>有事敞开说</a:t>
                      </a:r>
                      <a:endParaRPr lang="zh-CN" altLang="en-US" sz="1400">
                        <a:latin typeface="宋体" panose="02010600030101010101" pitchFamily="2" charset="-122"/>
                        <a:ea typeface="宋体" panose="02010600030101010101" pitchFamily="2" charset="-122"/>
                      </a:endParaRPr>
                    </a:p>
                    <a:p>
                      <a:pPr marL="0" indent="0" algn="l">
                        <a:spcBef>
                          <a:spcPct val="0"/>
                        </a:spcBef>
                        <a:spcAft>
                          <a:spcPct val="0"/>
                        </a:spcAft>
                      </a:pPr>
                      <a:r>
                        <a:rPr lang="zh-CN" altLang="en-US" sz="1400">
                          <a:latin typeface="宋体" panose="02010600030101010101" pitchFamily="2" charset="-122"/>
                          <a:ea typeface="宋体" panose="02010600030101010101" pitchFamily="2" charset="-122"/>
                        </a:rPr>
                        <a:t>组织、引导和动员村民通过个别访、网上聊、书面求、会上说等方式，充分表达意见、诉求和想法</a:t>
                      </a:r>
                      <a:endParaRPr lang="zh-CN" altLang="en-US"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rowSpan="2">
                  <a:txBody>
                    <a:bodyPr/>
                    <a:p>
                      <a:pPr marL="0" indent="0" algn="ctr">
                        <a:spcBef>
                          <a:spcPct val="0"/>
                        </a:spcBef>
                        <a:spcAft>
                          <a:spcPct val="0"/>
                        </a:spcAft>
                      </a:pPr>
                      <a:r>
                        <a:rPr lang="en-US" altLang="zh-CN" sz="1100">
                          <a:latin typeface="Times New Roman" panose="02020603050405020304"/>
                          <a:ea typeface="宋体" panose="02010600030101010101" pitchFamily="2" charset="-122"/>
                        </a:rPr>
                        <a:t> </a:t>
                      </a:r>
                      <a:endParaRPr lang="en-US" altLang="zh-CN" sz="1100">
                        <a:latin typeface="Times New Roman" panose="02020603050405020304"/>
                        <a:ea typeface="宋体" panose="02010600030101010101" pitchFamily="2" charset="-122"/>
                      </a:endParaRPr>
                    </a:p>
                    <a:p>
                      <a:pPr marL="0" indent="0" algn="ctr">
                        <a:spcBef>
                          <a:spcPct val="0"/>
                        </a:spcBef>
                        <a:spcAft>
                          <a:spcPct val="0"/>
                        </a:spcAft>
                      </a:pPr>
                      <a:r>
                        <a:rPr lang="en-US" altLang="zh-CN" sz="1100">
                          <a:latin typeface="Times New Roman" panose="02020603050405020304"/>
                          <a:ea typeface="宋体" panose="02010600030101010101" pitchFamily="2" charset="-122"/>
                        </a:rPr>
                        <a:t> </a:t>
                      </a:r>
                      <a:endParaRPr lang="en-US" altLang="zh-CN" sz="1100">
                        <a:latin typeface="Times New Roman" panose="02020603050405020304"/>
                        <a:ea typeface="宋体" panose="02010600030101010101" pitchFamily="2" charset="-122"/>
                      </a:endParaRPr>
                    </a:p>
                    <a:p>
                      <a:pPr marL="0" indent="0" algn="ctr">
                        <a:spcBef>
                          <a:spcPct val="0"/>
                        </a:spcBef>
                        <a:spcAft>
                          <a:spcPct val="0"/>
                        </a:spcAft>
                      </a:pPr>
                      <a:r>
                        <a:rPr lang="en-US" altLang="zh-CN" sz="1100">
                          <a:latin typeface="Times New Roman" panose="02020603050405020304"/>
                          <a:ea typeface="宋体" panose="02010600030101010101" pitchFamily="2" charset="-122"/>
                        </a:rPr>
                        <a:t> </a:t>
                      </a:r>
                      <a:endParaRPr lang="en-US" altLang="zh-CN" sz="11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altLang="en-US" sz="1400">
                          <a:latin typeface="Times New Roman" panose="02020603050405020304"/>
                          <a:ea typeface="宋体" panose="02010600030101010101" pitchFamily="2" charset="-122"/>
                        </a:rPr>
                        <a:t>有事大家议</a:t>
                      </a:r>
                      <a:endParaRPr lang="zh-CN" altLang="en-US" sz="1400">
                        <a:latin typeface="Times New Roman" panose="02020603050405020304"/>
                        <a:ea typeface="宋体" panose="02010600030101010101" pitchFamily="2" charset="-122"/>
                      </a:endParaRPr>
                    </a:p>
                    <a:p>
                      <a:pPr marL="0" indent="0" algn="l">
                        <a:spcBef>
                          <a:spcPct val="0"/>
                        </a:spcBef>
                        <a:spcAft>
                          <a:spcPct val="0"/>
                        </a:spcAft>
                      </a:pPr>
                      <a:r>
                        <a:rPr lang="zh-CN" altLang="en-US" sz="1400">
                          <a:latin typeface="Times New Roman" panose="02020603050405020304"/>
                          <a:ea typeface="宋体" panose="02010600030101010101" pitchFamily="2" charset="-122"/>
                        </a:rPr>
                        <a:t>通过党员会议、联席会议、代表会议等，集思广益，把</a:t>
                      </a:r>
                      <a:r>
                        <a:rPr lang="en-US" altLang="zh-CN" sz="1400">
                          <a:latin typeface="Times New Roman" panose="02020603050405020304"/>
                          <a:ea typeface="宋体" panose="02010600030101010101" pitchFamily="2" charset="-122"/>
                        </a:rPr>
                        <a:t>“</a:t>
                      </a:r>
                      <a:r>
                        <a:rPr lang="zh-CN" altLang="en-US" sz="1400">
                          <a:latin typeface="Times New Roman" panose="02020603050405020304"/>
                          <a:ea typeface="宋体" panose="02010600030101010101" pitchFamily="2" charset="-122"/>
                        </a:rPr>
                        <a:t>计</a:t>
                      </a:r>
                      <a:r>
                        <a:rPr lang="en-US" altLang="zh-CN" sz="1400">
                          <a:latin typeface="Times New Roman" panose="02020603050405020304"/>
                          <a:ea typeface="宋体" panose="02010600030101010101" pitchFamily="2" charset="-122"/>
                        </a:rPr>
                        <a:t>”</a:t>
                      </a:r>
                      <a:r>
                        <a:rPr lang="zh-CN" altLang="en-US" sz="1400">
                          <a:latin typeface="Times New Roman" panose="02020603050405020304"/>
                          <a:ea typeface="宋体" panose="02010600030101010101" pitchFamily="2" charset="-122"/>
                        </a:rPr>
                        <a:t>找出来，破解决策不规范问题</a:t>
                      </a:r>
                      <a:r>
                        <a:rPr lang="en-US" altLang="zh-CN" sz="1400">
                          <a:latin typeface="Times New Roman" panose="02020603050405020304"/>
                          <a:ea typeface="宋体" panose="02010600030101010101" pitchFamily="2" charset="-122"/>
                        </a:rPr>
                        <a:t> </a:t>
                      </a:r>
                      <a:endParaRPr lang="en-US" alt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66800">
                <a:tc>
                  <a:txBody>
                    <a:bodyPr/>
                    <a:p>
                      <a:pPr marL="0" indent="0" algn="l">
                        <a:spcBef>
                          <a:spcPct val="0"/>
                        </a:spcBef>
                        <a:spcAft>
                          <a:spcPct val="0"/>
                        </a:spcAft>
                      </a:pPr>
                      <a:r>
                        <a:rPr lang="zh-CN" altLang="en-US" sz="1400">
                          <a:latin typeface="宋体" panose="02010600030101010101" pitchFamily="2" charset="-122"/>
                          <a:ea typeface="宋体" panose="02010600030101010101" pitchFamily="2" charset="-122"/>
                        </a:rPr>
                        <a:t>好坏大家评</a:t>
                      </a:r>
                      <a:endParaRPr lang="zh-CN" altLang="en-US" sz="1400">
                        <a:latin typeface="宋体" panose="02010600030101010101" pitchFamily="2" charset="-122"/>
                        <a:ea typeface="宋体" panose="02010600030101010101" pitchFamily="2" charset="-122"/>
                      </a:endParaRPr>
                    </a:p>
                    <a:p>
                      <a:pPr marL="0" indent="0" algn="l">
                        <a:spcBef>
                          <a:spcPct val="0"/>
                        </a:spcBef>
                        <a:spcAft>
                          <a:spcPct val="0"/>
                        </a:spcAft>
                      </a:pPr>
                      <a:r>
                        <a:rPr lang="zh-CN" altLang="en-US" sz="1400">
                          <a:latin typeface="宋体" panose="02010600030101010101" pitchFamily="2" charset="-122"/>
                          <a:ea typeface="宋体" panose="02010600030101010101" pitchFamily="2" charset="-122"/>
                        </a:rPr>
                        <a:t>通过一事一评、联村评价、综合评价等，把村级权力运行置于广大群众的监督之下，破解考核评价难问题</a:t>
                      </a:r>
                      <a:endParaRPr lang="zh-CN" altLang="en-US"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v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altLang="en-US" sz="1400">
                          <a:latin typeface="Times New Roman" panose="02020603050405020304"/>
                          <a:ea typeface="宋体" panose="02010600030101010101" pitchFamily="2" charset="-122"/>
                        </a:rPr>
                        <a:t>有事马上办</a:t>
                      </a:r>
                      <a:endParaRPr lang="zh-CN" altLang="en-US" sz="1400">
                        <a:latin typeface="Times New Roman" panose="02020603050405020304"/>
                        <a:ea typeface="宋体" panose="02010600030101010101" pitchFamily="2" charset="-122"/>
                      </a:endParaRPr>
                    </a:p>
                    <a:p>
                      <a:pPr marL="0" indent="0" algn="l">
                        <a:spcBef>
                          <a:spcPct val="0"/>
                        </a:spcBef>
                        <a:spcAft>
                          <a:spcPct val="0"/>
                        </a:spcAft>
                      </a:pPr>
                      <a:r>
                        <a:rPr lang="zh-CN" altLang="en-US" sz="1400">
                          <a:latin typeface="Times New Roman" panose="02020603050405020304"/>
                          <a:ea typeface="宋体" panose="02010600030101010101" pitchFamily="2" charset="-122"/>
                        </a:rPr>
                        <a:t>将村民提交事项、村务联席会议商议决定、村党员大会（村民代表会议）决议第一时间落到实处</a:t>
                      </a:r>
                      <a:r>
                        <a:rPr lang="en-US" altLang="zh-CN" sz="1400">
                          <a:latin typeface="Times New Roman" panose="02020603050405020304"/>
                          <a:ea typeface="宋体" panose="02010600030101010101" pitchFamily="2" charset="-122"/>
                        </a:rPr>
                        <a:t> </a:t>
                      </a:r>
                      <a:endParaRPr lang="en-US" alt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4"/>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812165" y="2646045"/>
            <a:ext cx="1071499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【解析】本题考查实行基层民主自治的意义。该村建立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说、议、办、评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闭环说事体系，创新了村民说事工作机制，提高基层治理能力，</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正确。基层群众性自治组织是村委会和居委会，材料不涉及完善基层群众性自治组织，</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不选。该村在完善乡村治理中，构建了以党组织为核心，以村民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说、议、办、评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为主要内容的说事体系，发挥了基层党组织领导作用，凝聚村民自治合力，</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符合题意。村民可以参与民主决策，但没有决策权，</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错误。</a:t>
            </a:r>
            <a:r>
              <a:rPr lang="zh-CN" altLang="en-US">
                <a:latin typeface="黑体" panose="02010609060101010101" charset="-122"/>
                <a:ea typeface="黑体" panose="02010609060101010101" charset="-122"/>
                <a:cs typeface="黑体" panose="02010609060101010101" charset="-122"/>
              </a:rPr>
              <a:t>　</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204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广东惠州一中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某地积极探索</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小院＋</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治理模式。院落成立了党小组，实行党员联系服务小院群众；开展平安建设，还开通了院落居民的沟通交流群，大事小事都发在群里讨论商议；村民还可以对村委会工作中存在的问题提出质疑和意见，村民参与的热情很高。这些举措（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坚持以人民为中心，发挥共产党员的战斗堡垒作用</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保障群众行使决策权，提升基层治理的水平和效能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坚持基层群众自治，让基层群众直接参与民主协商</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注重党建引领，构建共建共治共享精微化治理格局</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521825" y="185674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12165" y="4631690"/>
            <a:ext cx="1071499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【解析】本题考查民主协商。基层党组织发挥战斗堡垒作用，而不是共产党员，</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排除；决策权属于决策机关，不由群众直接行使，</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排除；院落成立了党小组，实行党员联系服务小院群众；村民通过院落居民的沟通交流群讨论商议大事小事等，这些举措注重党建引领，让基层群众直接参与民主协商，有助于构建共建共治共享精微化治理格局，</a:t>
            </a:r>
            <a:r>
              <a:rPr lang="en-US" altLang="en-US">
                <a:latin typeface="黑体" panose="02010609060101010101" charset="-122"/>
                <a:ea typeface="黑体" panose="02010609060101010101" charset="-122"/>
                <a:cs typeface="黑体" panose="02010609060101010101" charset="-122"/>
              </a:rPr>
              <a:t>③④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204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陕西多校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发展基层民主，保障人民群众享有更多更切实的民主权利，是我国社会主义民主政治建设的重要内容。下列选项中，对应正确的是（　　）</a:t>
            </a: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095365" y="148082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12165" y="4631690"/>
            <a:ext cx="1071499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【解析】本题考查人民群众直接行使民主权利的生动实践。某村召开村民会议，讨论集体维修水塔事宜，这体现的是民主协商和民主决策，未涉及民主选举，</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对应错误；居委会组织社区志愿者教居民编中国结、写</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福</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字，共创和谐社区，这是居委会管理公益事业的表现，未涉及民主协商，</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对应错误；社区居委会依法设立固定资产总账和明细分类账，这是日常管理工作的制度化和规范化，体现了民主管理，</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对应正确；设立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社区公开栏</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村务公开栏</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，有利于社区居民和村民进行监督，体现了民主监督，</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对应正确。</a:t>
            </a:r>
            <a:endParaRPr lang="zh-CN" altLang="en-US" sz="1600">
              <a:latin typeface="黑体" panose="02010609060101010101" charset="-122"/>
              <a:ea typeface="黑体" panose="02010609060101010101" charset="-122"/>
              <a:cs typeface="黑体" panose="02010609060101010101" charset="-122"/>
            </a:endParaRPr>
          </a:p>
        </p:txBody>
      </p:sp>
      <p:graphicFrame>
        <p:nvGraphicFramePr>
          <p:cNvPr id="5" name="表格 4"/>
          <p:cNvGraphicFramePr/>
          <p:nvPr>
            <p:custDataLst>
              <p:tags r:id="rId2"/>
            </p:custDataLst>
          </p:nvPr>
        </p:nvGraphicFramePr>
        <p:xfrm>
          <a:off x="1903730" y="1939290"/>
          <a:ext cx="8368665" cy="2237740"/>
        </p:xfrm>
        <a:graphic>
          <a:graphicData uri="http://schemas.openxmlformats.org/drawingml/2006/table">
            <a:tbl>
              <a:tblPr/>
              <a:tblGrid>
                <a:gridCol w="412115"/>
                <a:gridCol w="962025"/>
                <a:gridCol w="6994525"/>
              </a:tblGrid>
              <a:tr h="55943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①</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buNone/>
                      </a:pPr>
                      <a:r>
                        <a:rPr lang="zh-CN" altLang="zh-CN" sz="1400">
                          <a:latin typeface="宋体" panose="02010600030101010101" pitchFamily="2" charset="-122"/>
                          <a:ea typeface="宋体" panose="02010600030101010101" pitchFamily="2" charset="-122"/>
                          <a:sym typeface="Arial" panose="020B0604020202020204" pitchFamily="34" charset="0"/>
                        </a:rPr>
                        <a:t>民主选举</a:t>
                      </a:r>
                      <a:endParaRPr lang="zh-CN" altLang="zh-CN" sz="1400">
                        <a:latin typeface="宋体" panose="02010600030101010101" pitchFamily="2" charset="-122"/>
                        <a:ea typeface="宋体" panose="02010600030101010101" pitchFamily="2" charset="-122"/>
                      </a:endParaRPr>
                    </a:p>
                    <a:p>
                      <a:pPr marL="0" indent="0" algn="ctr">
                        <a:spcBef>
                          <a:spcPct val="0"/>
                        </a:spcBef>
                        <a:spcAft>
                          <a:spcPct val="0"/>
                        </a:spcAft>
                        <a:buNone/>
                      </a:pPr>
                      <a:endParaRPr lang="zh-CN"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altLang="zh-CN" sz="1400">
                          <a:latin typeface="宋体" panose="02010600030101010101" pitchFamily="2" charset="-122"/>
                          <a:ea typeface="宋体" panose="02010600030101010101" pitchFamily="2" charset="-122"/>
                        </a:rPr>
                        <a:t>某村召开村民会议，讨论集体维修水塔事宜，到会</a:t>
                      </a:r>
                      <a:r>
                        <a:rPr lang="en-US" altLang="zh-CN" sz="1400">
                          <a:latin typeface="Times New Roman" panose="02020603050405020304"/>
                          <a:ea typeface="宋体" panose="02010600030101010101" pitchFamily="2" charset="-122"/>
                        </a:rPr>
                        <a:t>113</a:t>
                      </a:r>
                      <a:r>
                        <a:rPr lang="zh-CN" altLang="zh-CN" sz="1400">
                          <a:latin typeface="宋体" panose="02010600030101010101" pitchFamily="2" charset="-122"/>
                          <a:ea typeface="宋体" panose="02010600030101010101" pitchFamily="2" charset="-122"/>
                        </a:rPr>
                        <a:t>人，</a:t>
                      </a:r>
                      <a:r>
                        <a:rPr lang="en-US" altLang="zh-CN" sz="1400">
                          <a:latin typeface="Times New Roman" panose="02020603050405020304"/>
                          <a:ea typeface="宋体" panose="02010600030101010101" pitchFamily="2" charset="-122"/>
                        </a:rPr>
                        <a:t>108</a:t>
                      </a:r>
                      <a:r>
                        <a:rPr lang="zh-CN" altLang="zh-CN" sz="1400">
                          <a:latin typeface="宋体" panose="02010600030101010101" pitchFamily="2" charset="-122"/>
                          <a:ea typeface="宋体" panose="02010600030101010101" pitchFamily="2" charset="-122"/>
                        </a:rPr>
                        <a:t>人赞成。由于多数村民支持，该项目很快通过了</a:t>
                      </a:r>
                      <a:endParaRPr lang="zh-CN"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5943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②</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buNone/>
                      </a:pPr>
                      <a:r>
                        <a:rPr lang="zh-CN" altLang="zh-CN" sz="1400">
                          <a:latin typeface="宋体" panose="02010600030101010101" pitchFamily="2" charset="-122"/>
                          <a:ea typeface="宋体" panose="02010600030101010101" pitchFamily="2" charset="-122"/>
                          <a:sym typeface="Arial" panose="020B0604020202020204" pitchFamily="34" charset="0"/>
                        </a:rPr>
                        <a:t>民主协商</a:t>
                      </a:r>
                      <a:endParaRPr lang="zh-CN" altLang="zh-CN" sz="1400">
                        <a:latin typeface="宋体" panose="02010600030101010101" pitchFamily="2" charset="-122"/>
                        <a:ea typeface="宋体" panose="02010600030101010101" pitchFamily="2" charset="-122"/>
                      </a:endParaRPr>
                    </a:p>
                    <a:p>
                      <a:pPr marL="0" indent="0" algn="ctr">
                        <a:spcBef>
                          <a:spcPct val="0"/>
                        </a:spcBef>
                        <a:spcAft>
                          <a:spcPct val="0"/>
                        </a:spcAft>
                        <a:buNone/>
                      </a:pPr>
                      <a:endParaRPr lang="zh-CN"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altLang="zh-CN" sz="1400">
                          <a:latin typeface="宋体" panose="02010600030101010101" pitchFamily="2" charset="-122"/>
                          <a:ea typeface="宋体" panose="02010600030101010101" pitchFamily="2" charset="-122"/>
                        </a:rPr>
                        <a:t>社区举办</a:t>
                      </a:r>
                      <a:r>
                        <a:rPr lang="zh-CN" altLang="en-US" sz="1400">
                          <a:latin typeface="宋体" panose="02010600030101010101" pitchFamily="2" charset="-122"/>
                          <a:ea typeface="宋体" panose="02010600030101010101" pitchFamily="2" charset="-122"/>
                        </a:rPr>
                        <a:t>“</a:t>
                      </a:r>
                      <a:r>
                        <a:rPr lang="zh-CN" altLang="zh-CN" sz="1400">
                          <a:latin typeface="宋体" panose="02010600030101010101" pitchFamily="2" charset="-122"/>
                          <a:ea typeface="宋体" panose="02010600030101010101" pitchFamily="2" charset="-122"/>
                        </a:rPr>
                        <a:t>迎新春邻居节</a:t>
                      </a:r>
                      <a:r>
                        <a:rPr lang="zh-CN" altLang="en-US" sz="1400">
                          <a:latin typeface="宋体" panose="02010600030101010101" pitchFamily="2" charset="-122"/>
                          <a:ea typeface="宋体" panose="02010600030101010101" pitchFamily="2" charset="-122"/>
                        </a:rPr>
                        <a:t>”</a:t>
                      </a:r>
                      <a:r>
                        <a:rPr lang="zh-CN" altLang="zh-CN" sz="1400">
                          <a:latin typeface="宋体" panose="02010600030101010101" pitchFamily="2" charset="-122"/>
                          <a:ea typeface="宋体" panose="02010600030101010101" pitchFamily="2" charset="-122"/>
                        </a:rPr>
                        <a:t>活动，居委会组织社区志愿者教居民编中国结、写</a:t>
                      </a:r>
                      <a:r>
                        <a:rPr lang="zh-CN" altLang="en-US" sz="1400">
                          <a:latin typeface="宋体" panose="02010600030101010101" pitchFamily="2" charset="-122"/>
                          <a:ea typeface="宋体" panose="02010600030101010101" pitchFamily="2" charset="-122"/>
                        </a:rPr>
                        <a:t>“</a:t>
                      </a:r>
                      <a:r>
                        <a:rPr lang="zh-CN" altLang="zh-CN" sz="1400">
                          <a:latin typeface="宋体" panose="02010600030101010101" pitchFamily="2" charset="-122"/>
                          <a:ea typeface="宋体" panose="02010600030101010101" pitchFamily="2" charset="-122"/>
                        </a:rPr>
                        <a:t>福</a:t>
                      </a:r>
                      <a:r>
                        <a:rPr lang="zh-CN" altLang="en-US" sz="1400">
                          <a:latin typeface="宋体" panose="02010600030101010101" pitchFamily="2" charset="-122"/>
                          <a:ea typeface="宋体" panose="02010600030101010101" pitchFamily="2" charset="-122"/>
                        </a:rPr>
                        <a:t>”</a:t>
                      </a:r>
                      <a:r>
                        <a:rPr lang="zh-CN" altLang="zh-CN" sz="1400">
                          <a:latin typeface="宋体" panose="02010600030101010101" pitchFamily="2" charset="-122"/>
                          <a:ea typeface="宋体" panose="02010600030101010101" pitchFamily="2" charset="-122"/>
                        </a:rPr>
                        <a:t>字，共创和谐社区</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5943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③</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buNone/>
                      </a:pPr>
                      <a:r>
                        <a:rPr lang="zh-CN" altLang="zh-CN" sz="1400">
                          <a:latin typeface="宋体" panose="02010600030101010101" pitchFamily="2" charset="-122"/>
                          <a:ea typeface="宋体" panose="02010600030101010101" pitchFamily="2" charset="-122"/>
                          <a:sym typeface="Arial" panose="020B0604020202020204" pitchFamily="34" charset="0"/>
                        </a:rPr>
                        <a:t>民主管理</a:t>
                      </a:r>
                      <a:endParaRPr lang="zh-CN" altLang="zh-CN" sz="1400">
                        <a:latin typeface="宋体" panose="02010600030101010101" pitchFamily="2" charset="-122"/>
                        <a:ea typeface="宋体" panose="02010600030101010101" pitchFamily="2" charset="-122"/>
                      </a:endParaRPr>
                    </a:p>
                    <a:p>
                      <a:pPr marL="0" indent="0" algn="ctr">
                        <a:spcBef>
                          <a:spcPct val="0"/>
                        </a:spcBef>
                        <a:spcAft>
                          <a:spcPct val="0"/>
                        </a:spcAft>
                        <a:buNone/>
                      </a:pPr>
                      <a:endParaRPr lang="zh-CN"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altLang="zh-CN" sz="1400">
                          <a:latin typeface="宋体" panose="02010600030101010101" pitchFamily="2" charset="-122"/>
                          <a:ea typeface="宋体" panose="02010600030101010101" pitchFamily="2" charset="-122"/>
                        </a:rPr>
                        <a:t>社区居委会依法设立固定资产总账和明细分类账，定期对公共资产进行盘点，做到家底清楚，防止公共资产流失</a:t>
                      </a:r>
                      <a:endParaRPr lang="zh-CN"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5943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④</a:t>
                      </a:r>
                      <a:endParaRPr lang="en-US" altLang="zh-CN" sz="1400">
                        <a:latin typeface="宋体" panose="02010600030101010101" pitchFamily="2" charset="-122"/>
                        <a:ea typeface="宋体" panose="02010600030101010101" pitchFamily="2" charset="-122"/>
                      </a:endParaRPr>
                    </a:p>
                    <a:p>
                      <a:pPr marL="0" indent="0" algn="ctr">
                        <a:spcBef>
                          <a:spcPct val="0"/>
                        </a:spcBef>
                        <a:spcAft>
                          <a:spcPct val="0"/>
                        </a:spcAft>
                      </a:pP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buNone/>
                      </a:pPr>
                      <a:r>
                        <a:rPr lang="zh-CN" altLang="zh-CN" sz="1400">
                          <a:latin typeface="宋体" panose="02010600030101010101" pitchFamily="2" charset="-122"/>
                          <a:ea typeface="宋体" panose="02010600030101010101" pitchFamily="2" charset="-122"/>
                          <a:sym typeface="Arial" panose="020B0604020202020204" pitchFamily="34" charset="0"/>
                        </a:rPr>
                        <a:t>民主监督</a:t>
                      </a:r>
                      <a:endParaRPr lang="zh-CN" altLang="zh-CN" sz="1400">
                        <a:latin typeface="宋体" panose="02010600030101010101" pitchFamily="2" charset="-122"/>
                        <a:ea typeface="宋体" panose="02010600030101010101" pitchFamily="2" charset="-122"/>
                      </a:endParaRPr>
                    </a:p>
                    <a:p>
                      <a:pPr marL="0" indent="0" algn="ctr">
                        <a:spcBef>
                          <a:spcPct val="0"/>
                        </a:spcBef>
                        <a:spcAft>
                          <a:spcPct val="0"/>
                        </a:spcAft>
                        <a:buNone/>
                      </a:pPr>
                      <a:endParaRPr lang="zh-CN"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altLang="zh-CN" sz="1400">
                          <a:latin typeface="宋体" panose="02010600030101010101" pitchFamily="2" charset="-122"/>
                          <a:ea typeface="宋体" panose="02010600030101010101" pitchFamily="2" charset="-122"/>
                        </a:rPr>
                        <a:t>设立</a:t>
                      </a:r>
                      <a:r>
                        <a:rPr lang="zh-CN" altLang="en-US" sz="1400">
                          <a:latin typeface="宋体" panose="02010600030101010101" pitchFamily="2" charset="-122"/>
                          <a:ea typeface="宋体" panose="02010600030101010101" pitchFamily="2" charset="-122"/>
                        </a:rPr>
                        <a:t>“</a:t>
                      </a:r>
                      <a:r>
                        <a:rPr lang="zh-CN" altLang="zh-CN" sz="1400">
                          <a:latin typeface="宋体" panose="02010600030101010101" pitchFamily="2" charset="-122"/>
                          <a:ea typeface="宋体" panose="02010600030101010101" pitchFamily="2" charset="-122"/>
                        </a:rPr>
                        <a:t>社区公开栏</a:t>
                      </a:r>
                      <a:r>
                        <a:rPr lang="zh-CN" altLang="en-US" sz="1400">
                          <a:latin typeface="宋体" panose="02010600030101010101" pitchFamily="2" charset="-122"/>
                          <a:ea typeface="宋体" panose="02010600030101010101" pitchFamily="2" charset="-122"/>
                        </a:rPr>
                        <a:t>”“</a:t>
                      </a:r>
                      <a:r>
                        <a:rPr lang="zh-CN" altLang="zh-CN" sz="1400">
                          <a:latin typeface="宋体" panose="02010600030101010101" pitchFamily="2" charset="-122"/>
                          <a:ea typeface="宋体" panose="02010600030101010101" pitchFamily="2" charset="-122"/>
                        </a:rPr>
                        <a:t>村务公开栏</a:t>
                      </a:r>
                      <a:r>
                        <a:rPr lang="zh-CN" altLang="en-US" sz="1400">
                          <a:latin typeface="宋体" panose="02010600030101010101" pitchFamily="2" charset="-122"/>
                          <a:ea typeface="宋体" panose="02010600030101010101" pitchFamily="2" charset="-122"/>
                        </a:rPr>
                        <a:t>”</a:t>
                      </a:r>
                      <a:r>
                        <a:rPr lang="zh-CN" altLang="zh-CN" sz="1400">
                          <a:latin typeface="宋体" panose="02010600030101010101" pitchFamily="2" charset="-122"/>
                          <a:ea typeface="宋体" panose="02010600030101010101" pitchFamily="2" charset="-122"/>
                        </a:rPr>
                        <a:t>是城乡各地普遍采用的公开形式，可以让社区居民和农村村民了解应该公开的事项</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2045"/>
            <a:ext cx="10659745" cy="24149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7.[</a:t>
            </a:r>
            <a:r>
              <a:rPr lang="zh-CN" altLang="en-US">
                <a:latin typeface="仿宋" panose="02010609060101010101" charset="-122"/>
                <a:ea typeface="仿宋" panose="02010609060101010101" charset="-122"/>
                <a:cs typeface="仿宋" panose="02010609060101010101" charset="-122"/>
              </a:rPr>
              <a:t>河北沧州</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下面漫画中村务公示栏的设立，有利于（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加强基层民主政治建设，激发基层治理活力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提高基层政务服务水平，有效增进民生福祉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完善基层自治组织形式，提高基层社会治理效能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加强民主监督，保障人民群众直接行使民主权利</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724775" y="112204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12165" y="4031615"/>
            <a:ext cx="1071499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【解析】本题考查民主监督。村务公示栏的设立，有利于健全村级民主监督，保障人民群众直接行使民主权利，也能推动基层民主自治制度化、规范化，加强基层民主政治建设，激发基层治理活力，</a:t>
            </a:r>
            <a:r>
              <a:rPr lang="en-US" altLang="en-US">
                <a:latin typeface="黑体" panose="02010609060101010101" charset="-122"/>
                <a:ea typeface="黑体" panose="02010609060101010101" charset="-122"/>
                <a:cs typeface="黑体" panose="02010609060101010101" charset="-122"/>
              </a:rPr>
              <a:t>①④</a:t>
            </a:r>
            <a:r>
              <a:rPr lang="zh-CN" altLang="en-US">
                <a:latin typeface="黑体" panose="02010609060101010101" charset="-122"/>
                <a:ea typeface="黑体" panose="02010609060101010101" charset="-122"/>
                <a:cs typeface="黑体" panose="02010609060101010101" charset="-122"/>
              </a:rPr>
              <a:t>符合题意；村民委员会是基层群众性自治组织，不是国家政府机关，并非提供基层政务服务的主体，</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不选；基层自治组织形式是村委会和居委会。村务公示栏的设立有利于落实民主监督，不涉及完善基层自治组织形式，</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a:t>
            </a:r>
            <a:r>
              <a:rPr lang="zh-CN" altLang="en-US">
                <a:latin typeface="黑体" panose="02010609060101010101" charset="-122"/>
                <a:ea typeface="黑体" panose="02010609060101010101" charset="-122"/>
                <a:cs typeface="黑体" panose="02010609060101010101" charset="-122"/>
              </a:rPr>
              <a:t>　</a:t>
            </a:r>
            <a:endParaRPr lang="zh-CN" altLang="en-US">
              <a:latin typeface="黑体" panose="02010609060101010101" charset="-122"/>
              <a:ea typeface="黑体" panose="02010609060101010101" charset="-122"/>
              <a:cs typeface="黑体" panose="02010609060101010101" charset="-122"/>
            </a:endParaRPr>
          </a:p>
        </p:txBody>
      </p:sp>
      <p:pic>
        <p:nvPicPr>
          <p:cNvPr id="5" name="图片 -2147482255"/>
          <p:cNvPicPr>
            <a:picLocks noChangeAspect="1"/>
          </p:cNvPicPr>
          <p:nvPr/>
        </p:nvPicPr>
        <p:blipFill>
          <a:blip r:embed="rId2"/>
          <a:stretch>
            <a:fillRect/>
          </a:stretch>
        </p:blipFill>
        <p:spPr>
          <a:xfrm>
            <a:off x="8436610" y="1628775"/>
            <a:ext cx="2647950" cy="1994535"/>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95059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8.</a:t>
            </a:r>
            <a:r>
              <a:rPr lang="zh-CN" altLang="en-US">
                <a:latin typeface="黑体" panose="02010609060101010101" charset="-122"/>
                <a:ea typeface="黑体" panose="02010609060101010101" charset="-122"/>
              </a:rPr>
              <a:t>某社区居委会围绕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楼道堆积杂物，堵塞消防通道</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问题召开民主决策会议，邀请社区居委会成员、居民代表、物业代表等到会参加。社区相关负责人就楼道堆积杂物情况进行了详细说明，就如何处理杂物进行意见征集。各方代表积极发言，不断细化解决措施，最终达成一致意见，助力消除安全隐患。这说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基层政权组织只要真心为民，其决策就能得到群众支持</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基层民主协商能助力化解矛盾冲突，共建祥和平安社区</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居民加强自我管理、自我监督，能切实提高基层治理效能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保障居民充分参与民主决策，有利于决策集中民智、反映民意</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535430" y="208153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331970"/>
            <a:ext cx="1071499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【解析】本题考查人民群众直接行使民主权利的生动实践。社区居委会围绕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楼道堆积杂物，堵塞消防通道</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问题，召开民主决策会议，最终达成一致意见，助力消除安全隐患，说明基层民主协商能助力化解矛盾冲突，共建祥和平安社区；邀请社区居委会成员、居民代表、物业代表等到会参加，就相关问题进行意见征集，体现了保障居民充分参与民主决策，有利于决策集中民智、反映民意，</a:t>
            </a:r>
            <a:r>
              <a:rPr lang="en-US" altLang="en-US" sz="1600">
                <a:latin typeface="黑体" panose="02010609060101010101" charset="-122"/>
                <a:ea typeface="黑体" panose="02010609060101010101" charset="-122"/>
                <a:cs typeface="黑体" panose="02010609060101010101" charset="-122"/>
              </a:rPr>
              <a:t>②④</a:t>
            </a:r>
            <a:r>
              <a:rPr lang="zh-CN" altLang="en-US" sz="1600">
                <a:latin typeface="黑体" panose="02010609060101010101" charset="-122"/>
                <a:ea typeface="黑体" panose="02010609060101010101" charset="-122"/>
                <a:cs typeface="黑体" panose="02010609060101010101" charset="-122"/>
              </a:rPr>
              <a:t>正确。社区居委会属于基层群众性自治组织，不是基层政权组织，且</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只要</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就</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说法过于绝对，</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排除。材料强调居民加强自我管理，积极参与民主决策，没有体现居民加强自我监督，</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204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9.[</a:t>
            </a:r>
            <a:r>
              <a:rPr lang="zh-CN" altLang="en-US">
                <a:latin typeface="仿宋" panose="02010609060101010101" charset="-122"/>
                <a:ea typeface="仿宋" panose="02010609060101010101" charset="-122"/>
                <a:cs typeface="仿宋" panose="02010609060101010101" charset="-122"/>
              </a:rPr>
              <a:t>江西宜春</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为了解决治理不够精细、骨干力量作用发挥不够充分、邻里关系不够熟络等问题，某区创新打造</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组邻为里、精细网格</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的治理体系，按照楼上楼下、左邻右舍</a:t>
            </a:r>
            <a:r>
              <a:rPr lang="en-US" altLang="zh-CN">
                <a:latin typeface="黑体" panose="02010609060101010101" charset="-122"/>
                <a:ea typeface="黑体" panose="02010609060101010101" charset="-122"/>
              </a:rPr>
              <a:t>10</a:t>
            </a:r>
            <a:r>
              <a:rPr lang="zh-CN" altLang="en-US">
                <a:latin typeface="黑体" panose="02010609060101010101" charset="-122"/>
                <a:ea typeface="黑体" panose="02010609060101010101" charset="-122"/>
              </a:rPr>
              <a:t>到</a:t>
            </a:r>
            <a:r>
              <a:rPr lang="en-US" altLang="zh-CN">
                <a:latin typeface="黑体" panose="02010609060101010101" charset="-122"/>
                <a:ea typeface="黑体" panose="02010609060101010101" charset="-122"/>
              </a:rPr>
              <a:t>20</a:t>
            </a:r>
            <a:r>
              <a:rPr lang="zh-CN" altLang="en-US">
                <a:latin typeface="黑体" panose="02010609060101010101" charset="-122"/>
                <a:ea typeface="黑体" panose="02010609060101010101" charset="-122"/>
              </a:rPr>
              <a:t>户标准，划分出</a:t>
            </a:r>
            <a:r>
              <a:rPr lang="en-US" altLang="zh-CN">
                <a:latin typeface="黑体" panose="02010609060101010101" charset="-122"/>
                <a:ea typeface="黑体" panose="02010609060101010101" charset="-122"/>
              </a:rPr>
              <a:t>2.5</a:t>
            </a:r>
            <a:r>
              <a:rPr lang="zh-CN" altLang="en-US">
                <a:latin typeface="黑体" panose="02010609060101010101" charset="-122"/>
                <a:ea typeface="黑体" panose="02010609060101010101" charset="-122"/>
              </a:rPr>
              <a:t>万余个</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小邻里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，形成</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网格长</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楼栋长</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邻里长</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三级网格治理架构，打通了基层治理的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毛细血管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。该区的做法（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有效细化了基层治理的单元，激活了基层治理的内生动力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有利于拓宽居民自治的范围，构建共建共治共享治理格局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通过探索基层治理新路径，提高社区民众凝聚力和归属感</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丰富了基层自治组织的职能，有效解决了基层治理的难题</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884170" y="22275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71855" y="4614545"/>
            <a:ext cx="1071499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【解析】本题考查实行基层多元共治的意义。该做法将治理单元细化为</a:t>
            </a:r>
            <a:r>
              <a:rPr lang="en-US" altLang="zh-CN" sz="1600">
                <a:latin typeface="黑体" panose="02010609060101010101" charset="-122"/>
                <a:ea typeface="黑体" panose="02010609060101010101" charset="-122"/>
                <a:cs typeface="黑体" panose="02010609060101010101" charset="-122"/>
              </a:rPr>
              <a:t>10</a:t>
            </a:r>
            <a:r>
              <a:rPr lang="zh-CN" altLang="en-US" sz="1600">
                <a:latin typeface="黑体" panose="02010609060101010101" charset="-122"/>
                <a:ea typeface="黑体" panose="02010609060101010101" charset="-122"/>
                <a:cs typeface="黑体" panose="02010609060101010101" charset="-122"/>
              </a:rPr>
              <a:t>到</a:t>
            </a:r>
            <a:r>
              <a:rPr lang="en-US" altLang="zh-CN" sz="1600">
                <a:latin typeface="黑体" panose="02010609060101010101" charset="-122"/>
                <a:ea typeface="黑体" panose="02010609060101010101" charset="-122"/>
                <a:cs typeface="黑体" panose="02010609060101010101" charset="-122"/>
              </a:rPr>
              <a:t>20</a:t>
            </a:r>
            <a:r>
              <a:rPr lang="zh-CN" altLang="en-US" sz="1600">
                <a:latin typeface="黑体" panose="02010609060101010101" charset="-122"/>
                <a:ea typeface="黑体" panose="02010609060101010101" charset="-122"/>
                <a:cs typeface="黑体" panose="02010609060101010101" charset="-122"/>
              </a:rPr>
              <a:t>户的</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小邻里</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，使治理更精准，并通过</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网格长</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楼栋长</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邻里长</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形成三级网格治理架构，能让骨干力量更好发挥作用，激活基层治理内生动力，</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正确。居民自治范围由法律规定，不能随意拓宽，</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排除。该区通过创新打造</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组邻为里、精细网格</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治理体系，有助于加强邻里互动，解决</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邻里关系不够熟络</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问题，从而增强社区凝聚力和居民的归属感，</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正确。基层自治组织的职能由法律规定，不能随意丰富，</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2045"/>
            <a:ext cx="10659745" cy="43516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福建漳州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下面是某地在深化农村基层自治中的一些具体做法。这为完善基层群众自治提供的可以借鉴的经验有（　　）</a:t>
            </a: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发挥基层党组织在村民自治中的战斗堡垒作用，把党的组织优势转化为治理优势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创新基层自治组织形式，提高村民自我教育、自我管理和自我服务的能力及水平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尊重村民在基层自治中的主体地位，保障村民直接参与基层社会事务的管理</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通过强化民主监督规范基层政府及其工作人员的行为，使国家基层政权更加巩固</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3618230" y="148082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graphicFrame>
        <p:nvGraphicFramePr>
          <p:cNvPr id="5" name="表格 4"/>
          <p:cNvGraphicFramePr/>
          <p:nvPr>
            <p:custDataLst>
              <p:tags r:id="rId2"/>
            </p:custDataLst>
          </p:nvPr>
        </p:nvGraphicFramePr>
        <p:xfrm>
          <a:off x="1397635" y="2006600"/>
          <a:ext cx="8702675" cy="1394460"/>
        </p:xfrm>
        <a:graphic>
          <a:graphicData uri="http://schemas.openxmlformats.org/drawingml/2006/table">
            <a:tbl>
              <a:tblPr/>
              <a:tblGrid>
                <a:gridCol w="8702675"/>
              </a:tblGrid>
              <a:tr h="34861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推动村党组织书记通过选举担任村委会主任</a:t>
                      </a:r>
                      <a:endParaRPr lang="zh-CN" sz="1400">
                        <a:latin typeface="宋体" panose="02010600030101010101" pitchFamily="2" charset="-122"/>
                        <a:ea typeface="宋体" panose="02010600030101010101" pitchFamily="2" charset="-122"/>
                      </a:endParaRPr>
                    </a:p>
                  </a:txBody>
                  <a:tcPr marL="68580" marR="68580" marT="0" marB="0" anchor="ctr" anchorCtr="0">
                    <a:lnL>
                      <a:noFill/>
                    </a:lnL>
                    <a:lnR>
                      <a:noFill/>
                    </a:lnR>
                    <a:lnT w="12700">
                      <a:solidFill>
                        <a:schemeClr val="tx1"/>
                      </a:solidFill>
                      <a:prstDash val="solid"/>
                    </a:lnT>
                    <a:lnB w="12700">
                      <a:solidFill>
                        <a:schemeClr val="tx1"/>
                      </a:solidFill>
                      <a:prstDash val="solid"/>
                    </a:lnB>
                    <a:lnTlToBr>
                      <a:noFill/>
                    </a:lnTlToBr>
                    <a:lnBlToTr>
                      <a:noFill/>
                    </a:lnBlToTr>
                    <a:noFill/>
                  </a:tcPr>
                </a:tc>
              </a:tr>
              <a:tr h="34861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发挥自治章程、村规民约的积极作用</a:t>
                      </a:r>
                      <a:endParaRPr lang="zh-CN" sz="1400">
                        <a:latin typeface="宋体" panose="02010600030101010101" pitchFamily="2" charset="-122"/>
                        <a:ea typeface="宋体" panose="02010600030101010101" pitchFamily="2" charset="-122"/>
                      </a:endParaRPr>
                    </a:p>
                  </a:txBody>
                  <a:tcPr marL="68580" marR="68580" marT="0" marB="0" anchor="ctr" anchorCtr="0">
                    <a:lnL>
                      <a:noFill/>
                    </a:lnL>
                    <a:lnR>
                      <a:noFill/>
                    </a:lnR>
                    <a:lnT w="12700">
                      <a:solidFill>
                        <a:schemeClr val="tx1"/>
                      </a:solidFill>
                      <a:prstDash val="solid"/>
                    </a:lnT>
                    <a:lnB w="12700">
                      <a:solidFill>
                        <a:schemeClr val="tx1"/>
                      </a:solidFill>
                      <a:prstDash val="solid"/>
                    </a:lnB>
                    <a:lnTlToBr>
                      <a:noFill/>
                    </a:lnTlToBr>
                    <a:lnBlToTr>
                      <a:noFill/>
                    </a:lnBlToTr>
                    <a:noFill/>
                  </a:tcPr>
                </a:tc>
              </a:tr>
              <a:tr h="34861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全面建立健全村务监督委员会，推行村级事务阳光工程</a:t>
                      </a:r>
                      <a:endParaRPr lang="zh-CN" sz="1400">
                        <a:latin typeface="宋体" panose="02010600030101010101" pitchFamily="2" charset="-122"/>
                        <a:ea typeface="宋体" panose="02010600030101010101" pitchFamily="2" charset="-122"/>
                      </a:endParaRPr>
                    </a:p>
                  </a:txBody>
                  <a:tcPr marL="68580" marR="68580" marT="0" marB="0" anchor="ctr" anchorCtr="0">
                    <a:lnL>
                      <a:noFill/>
                    </a:lnL>
                    <a:lnR>
                      <a:noFill/>
                    </a:lnR>
                    <a:lnT w="12700">
                      <a:solidFill>
                        <a:schemeClr val="tx1"/>
                      </a:solidFill>
                      <a:prstDash val="solid"/>
                    </a:lnT>
                    <a:lnB w="12700">
                      <a:solidFill>
                        <a:schemeClr val="tx1"/>
                      </a:solidFill>
                      <a:prstDash val="solid"/>
                    </a:lnB>
                    <a:lnTlToBr>
                      <a:noFill/>
                    </a:lnTlToBr>
                    <a:lnBlToTr>
                      <a:noFill/>
                    </a:lnBlToTr>
                    <a:noFill/>
                  </a:tcPr>
                </a:tc>
              </a:tr>
              <a:tr h="34861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依托村民会议、村民代表会议、村民</a:t>
                      </a:r>
                      <a:r>
                        <a:rPr lang="zh-CN" sz="1400">
                          <a:latin typeface="Times New Roman" panose="02020603050405020304"/>
                          <a:ea typeface="宋体" panose="02010600030101010101" pitchFamily="2" charset="-122"/>
                        </a:rPr>
                        <a:t>议事会、村民理事会、村民监事会等，形成民事民议、民事民办、民事民管的多层次基层协商格局</a:t>
                      </a:r>
                      <a:endParaRPr lang="zh-CN" sz="1400">
                        <a:latin typeface="Times New Roman" panose="02020603050405020304"/>
                        <a:ea typeface="宋体" panose="02010600030101010101" pitchFamily="2" charset="-122"/>
                      </a:endParaRPr>
                    </a:p>
                  </a:txBody>
                  <a:tcPr marL="68580" marR="68580" marT="0" marB="0" anchor="ctr" anchorCtr="0">
                    <a:lnL>
                      <a:noFill/>
                    </a:lnL>
                    <a:lnR>
                      <a:noFill/>
                    </a:lnR>
                    <a:lnT w="12700">
                      <a:solidFill>
                        <a:schemeClr val="tx1"/>
                      </a:solidFill>
                      <a:prstDash val="solid"/>
                    </a:lnT>
                    <a:lnB w="12700">
                      <a:solidFill>
                        <a:schemeClr val="tx1"/>
                      </a:solidFill>
                      <a:prstDash val="solid"/>
                    </a:lnB>
                    <a:lnTlToBr>
                      <a:noFill/>
                    </a:lnTlToBr>
                    <a:lnBlToTr>
                      <a:noFill/>
                    </a:lnBlToTr>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94932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河南安阳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各民主党派聚焦国家发展大局，积极开展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新质生产力</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服务消费</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两重两新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等重点考察调研，围绕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十四五</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规划落实、乡村振兴、生态保护等开展专项监督，向各级党委、政府报送各类调研报告、意见建议，为党和政府科学决策、有效施策提供了重要参考。这说明各民主党派（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坚守政党合作初心，彰显社会主义协商民主真谛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接受中国共产党的组织领导，服务国家发展大局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履行参政党职责，推动党和国家大政方针的落实</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通过制度化安排参加国家政权，管理国家各项事务</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1776095" y="209232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16305" y="4526280"/>
            <a:ext cx="1047623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政党制度。各民主党派聚焦国家发展大局，开展考察调研和专项监督，向各级党委、政府报送各类调研报告、意见建议，为党和政府科学决策、有效施策提供了重要参考，体现了各民主党派坚守政党合作初心，履行参政党职责，推动党和国家大政方针的落实，彰显社会主义协商民主真谛，</a:t>
            </a:r>
            <a:r>
              <a:rPr lang="en-US" altLang="en-US" sz="1600">
                <a:latin typeface="黑体" panose="02010609060101010101" charset="-122"/>
                <a:ea typeface="黑体" panose="02010609060101010101" charset="-122"/>
                <a:cs typeface="黑体" panose="02010609060101010101" charset="-122"/>
              </a:rPr>
              <a:t>①③</a:t>
            </a:r>
            <a:r>
              <a:rPr lang="zh-CN" altLang="en-US" sz="1600">
                <a:latin typeface="黑体" panose="02010609060101010101" charset="-122"/>
                <a:ea typeface="黑体" panose="02010609060101010101" charset="-122"/>
                <a:cs typeface="黑体" panose="02010609060101010101" charset="-122"/>
              </a:rPr>
              <a:t>正确。各民主党派接受中国共产党的政治领导，在组织上是独立的，</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错误。各民主党派作为参政党通过制度化安排参加国家政权，但不直接管理国家各项事务，管理国家事务的职能由各国家机关履行，</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812165" y="2646045"/>
            <a:ext cx="10714990" cy="208407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【解析】本题考查我国的基层群众自治制度。推动村党组织书记通过选举担任村委会主任，有利于发挥基层党组织的战斗堡垒作用，使党的组织优势转化为治理优势，</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依托村民会议、村民代表会议、村民议事会、村民理事会、村民监事会等，形成民事民议、民事民办、民事民管的多层次基层协商格局，尊重了村民在基层自治中的主体地位，保障了村民直接参与基层社会事务的管理，</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正确。题干强调深化农村基层自治的措施，并未体现创新基层自治组织形式，</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排除。材料体现的是深化农村基层自治，未涉及规范基层政府及其工作人员的行为、巩固国家基层政权，</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r>
              <a:rPr lang="zh-CN" altLang="en-US">
                <a:latin typeface="黑体" panose="02010609060101010101" charset="-122"/>
                <a:ea typeface="黑体" panose="02010609060101010101" charset="-122"/>
                <a:cs typeface="黑体" panose="02010609060101010101" charset="-122"/>
              </a:rPr>
              <a:t>　</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204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重庆南开中学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质检</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某社区党委以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党建引领＋居民自治</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为抓手，成立由党员、网格员、楼栋长、居民代表组成的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红色议事会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，定期召开会议协商解决停车难、垃圾分类、老旧小区改造等问题，党员带头组建志愿服务队，动员居民参与社区微治理。材料表明（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社区基层党组织是促进基层高效治理的主体力量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议事会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协商是未来基层民主化治理的必然方向</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调动群众参与能有效破解</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政府干、群众看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的难题</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党员发挥先锋模范作用能提升党组织的群众组织力</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485380" y="188404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71855" y="4311650"/>
            <a:ext cx="1071499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【解析】本题考查我国的基层群众自治制度。社区党委是基层治理的领导核心，人民群众是基层治理的主体力量，</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错误。基层民主包含选举、协商、决策、管理、监督等多种形式，议事会协商仅是其中一种实践模式，</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必然方向</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表述过于绝对，</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红色议事会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由党员、网格员、楼栋长、居民代表共同组成，通过协商议事动员居民参与社区治理，体现了群众自治的实践逻辑，能有效破解</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政府干、群众看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的难题，</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正确。党员带头组建志愿服务队、动员居民参与，是党建引领基层治理的重要路径，通过发挥党员先锋模范作用提升了党组织的群众组织力，</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204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湖北襄阳五中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适应考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为切实推进居民自治，</a:t>
            </a:r>
            <a:r>
              <a:rPr lang="en-US" altLang="zh-CN">
                <a:latin typeface="黑体" panose="02010609060101010101" charset="-122"/>
                <a:ea typeface="黑体" panose="02010609060101010101" charset="-122"/>
              </a:rPr>
              <a:t>T</a:t>
            </a:r>
            <a:r>
              <a:rPr lang="zh-CN" altLang="en-US">
                <a:latin typeface="黑体" panose="02010609060101010101" charset="-122"/>
                <a:ea typeface="黑体" panose="02010609060101010101" charset="-122"/>
              </a:rPr>
              <a:t>市社区组建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红色业委会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既是业主大会的执行机构，更是重构的新型社区组织。组织上，成立新的党支部，归属辖区政府党委、街道党工委直接领导；党支部书记、副书记由社区党委主要成员担任，实现组织嵌入。人员选择上，由社区党委、居委会人员、物业公司人员及社区精英等共同构成。由此可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坚持党建引领，保障民众直接行使民主权利管理国家和社会事务</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实现多元共治，有利于及时了解准确掌握城市社区各主体现实关切</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加强统合联动，推动基层自治组织、社会治理模式创新实践</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突出居民主体，走出居民自治被社区党员干部管理渐进替代的现实困境</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5873750" y="22352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71855" y="4836795"/>
            <a:ext cx="1071499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【解析】本题考查我国的基层群众自治制度。人民通过选举选出人大代表，组成各级人民代表大会统一行使国家权力，管理国家事务，</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错误。社区党委、居委会人员、物业公司人员及社区精英等共同构成</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红色业委会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，表明实现多元共治，有利于掌握各主体现实关切，</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正确。题干不涉及基层自治组织及社会治理模式的创新，</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不选。组建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红色业委会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推进居民自治，有利于突出居民主体，走出居民自治被社区党员干部管理渐进替代的现实困境，</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2045"/>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4.[</a:t>
            </a:r>
            <a:r>
              <a:rPr lang="zh-CN" altLang="en-US" sz="1600">
                <a:latin typeface="仿宋" panose="02010609060101010101" charset="-122"/>
                <a:ea typeface="仿宋" panose="02010609060101010101" charset="-122"/>
                <a:cs typeface="仿宋" panose="02010609060101010101" charset="-122"/>
              </a:rPr>
              <a:t>山东临沂</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高一期末</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完整社区来了！从养老、托幼，到菜店、药店，再到公共空间、社区管理等日常所需的服务设施，完整社区将服务和资源延伸至居民家门口。北京在开展完整社区建设试点过程中坚持党建引领，因地制宜，推进智能化服务，健全社区治理机制，努力营造家门口的幸福生活。打造完整社区需要（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将党的政治优势转化为基层治理效能，增强人民幸福感</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创新基层群众自治的组织形式，推动多元治理</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以数字化和人工智能赋能社区建设，拓展技术应用场景</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总结试点经验，在全市推广统一的社区建设方案</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②④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8747125" y="174752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71855" y="4126230"/>
            <a:ext cx="1071499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【解析】本题考查实行基层群众自治的意义。</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北京在开展完整社区建设试点过程中坚持党建引领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，体现了将党的政治优势转化为基层治理效能，通过党的领导更好地为居民服务，满足居民需求，增强人民幸福感，</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正确。基层群众自治的组织形式是村委会和居委会，打造完整社区主要是完善服务设施和治理机制等，而非创新基层群众自治的组织形式，</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推进智能化服务</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表明要以数字化和人工智能赋能社区建设，拓展技术应用场景，提高社区治理的数字化、智能化水平，为居民提供更便捷的服务，</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正确。打造完整社区需要因地制宜，根据不同社区的实际情况制定建设方案，而不是在全市推广统一的社区建设方案，</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204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安徽合肥</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高一质检</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日起《中华人民共和国农村集体经济组织法》正式施行。该法明确，农村集体经济组织召开成员大会，应当将会议召开的时间、地点和审议的事项于会议召开十日前通知全体成员。成员无法在现场参加会议的，可以通过即时通讯工具在线参加会议。该法的施行（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健全了乡村治理体系，有利于实现乡村良治善治，提升乡村治理效能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保障了农民合法权益，有利于增强发展壮大农村集体经济的内生动力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创新了基层自治组织，有利于规范会议的决策方式，扩大村民民主决策权利</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发展了基层协商民主，有利于拓宽村民自治范围，提高乡村治理水平</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461625" y="18592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71855" y="4434205"/>
            <a:ext cx="1071499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实行基层群众自治的意义。该法明确，农村集体经济组织召开成员大会，应当将会议召开的时间、地点和审议的事项于会议召开十日前通知全体成员。成员无法在现场参加会议的，可以通过即时通讯工具在线参加会议。这说明该法的施行健全了乡村治理体系，有利于提升乡村治理效能，保障了农民合法权益，有利于增强发展壮大农村集体经济的内生动力，</a:t>
            </a:r>
            <a:r>
              <a:rPr lang="en-US" altLang="en-US" sz="1600">
                <a:latin typeface="黑体" panose="02010609060101010101" charset="-122"/>
                <a:ea typeface="黑体" panose="02010609060101010101" charset="-122"/>
                <a:cs typeface="黑体" panose="02010609060101010101" charset="-122"/>
              </a:rPr>
              <a:t>①②</a:t>
            </a:r>
            <a:r>
              <a:rPr lang="zh-CN" altLang="en-US" sz="1600">
                <a:latin typeface="黑体" panose="02010609060101010101" charset="-122"/>
                <a:ea typeface="黑体" panose="02010609060101010101" charset="-122"/>
                <a:cs typeface="黑体" panose="02010609060101010101" charset="-122"/>
              </a:rPr>
              <a:t>正确。基层自治组织是村委会和居委会，该法的施行并未创新基层自治组织，村民民主决策权利也不能随意扩大，</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排除。该法的施行并未拓宽村民自治范围，</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204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江苏徐州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年，某地全面推广</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数字赋能基层治理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新模式，在社区搭建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智慧议事云平台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，利用区块链技术记录居民协商过程，并通过线上投票、</a:t>
            </a:r>
            <a:r>
              <a:rPr lang="en-US" altLang="zh-CN">
                <a:latin typeface="黑体" panose="02010609060101010101" charset="-122"/>
                <a:ea typeface="黑体" panose="02010609060101010101" charset="-122"/>
              </a:rPr>
              <a:t>AI</a:t>
            </a:r>
            <a:r>
              <a:rPr lang="zh-CN" altLang="en-US">
                <a:latin typeface="黑体" panose="02010609060101010101" charset="-122"/>
                <a:ea typeface="黑体" panose="02010609060101010101" charset="-122"/>
              </a:rPr>
              <a:t>分析民意等方式，组织居民代表、网格员、社会组织等共同制定《社区公约》，解决老旧小区加装电梯、垃圾分类智能化管理等难题。协商形成的方案需经居民代表大会线上表决，通过后由社区自治委员会执行。这一做法（　　）</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运用科技手段提升基层治理水平，保障居民依法参与民主管理</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B.</a:t>
            </a:r>
            <a:r>
              <a:rPr lang="zh-CN" altLang="en-US">
                <a:latin typeface="黑体" panose="02010609060101010101" charset="-122"/>
                <a:ea typeface="黑体" panose="02010609060101010101" charset="-122"/>
              </a:rPr>
              <a:t>创新了基层民主自治的实现形式，显著提升治理精准化和效能</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C.</a:t>
            </a:r>
            <a:r>
              <a:rPr lang="zh-CN" altLang="en-US">
                <a:latin typeface="黑体" panose="02010609060101010101" charset="-122"/>
                <a:ea typeface="黑体" panose="02010609060101010101" charset="-122"/>
              </a:rPr>
              <a:t>发挥了多元共治的技术优势，强化了基层政府的行政管理职能</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D.</a:t>
            </a:r>
            <a:r>
              <a:rPr lang="zh-CN" altLang="en-US">
                <a:latin typeface="黑体" panose="02010609060101010101" charset="-122"/>
                <a:ea typeface="黑体" panose="02010609060101010101" charset="-122"/>
              </a:rPr>
              <a:t>依托科技赋能民主协商，确保了我国居民直接行使决策权</a:t>
            </a:r>
            <a:endParaRPr lang="zh-CN" altLang="en-US">
              <a:latin typeface="黑体" panose="02010609060101010101" charset="-122"/>
              <a:ea typeface="黑体" panose="02010609060101010101" charset="-122"/>
            </a:endParaRPr>
          </a:p>
        </p:txBody>
      </p:sp>
      <p:sp>
        <p:nvSpPr>
          <p:cNvPr id="4" name="文本框 3"/>
          <p:cNvSpPr txBox="1"/>
          <p:nvPr/>
        </p:nvSpPr>
        <p:spPr>
          <a:xfrm>
            <a:off x="9541510" y="224599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71855" y="4417060"/>
            <a:ext cx="1071499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【解析】本题考查基层治理。题干强调运用科技手段有利于提升基层治理水平，但这并不能保障居民依法参与民主管理，</a:t>
            </a:r>
            <a:r>
              <a:rPr lang="en-US" altLang="zh-CN" sz="1600">
                <a:latin typeface="黑体" panose="02010609060101010101" charset="-122"/>
                <a:ea typeface="黑体" panose="02010609060101010101" charset="-122"/>
                <a:cs typeface="黑体" panose="02010609060101010101" charset="-122"/>
              </a:rPr>
              <a:t>A</a:t>
            </a:r>
            <a:r>
              <a:rPr lang="zh-CN" altLang="en-US" sz="1600">
                <a:latin typeface="黑体" panose="02010609060101010101" charset="-122"/>
                <a:ea typeface="黑体" panose="02010609060101010101" charset="-122"/>
                <a:cs typeface="黑体" panose="02010609060101010101" charset="-122"/>
              </a:rPr>
              <a:t>不选。该地利用区块链技术记录居民协商过程，并通过线上投票、</a:t>
            </a:r>
            <a:r>
              <a:rPr lang="en-US" altLang="zh-CN" sz="1600">
                <a:latin typeface="黑体" panose="02010609060101010101" charset="-122"/>
                <a:ea typeface="黑体" panose="02010609060101010101" charset="-122"/>
                <a:cs typeface="黑体" panose="02010609060101010101" charset="-122"/>
              </a:rPr>
              <a:t>AI</a:t>
            </a:r>
            <a:r>
              <a:rPr lang="zh-CN" altLang="en-US" sz="1600">
                <a:latin typeface="黑体" panose="02010609060101010101" charset="-122"/>
                <a:ea typeface="黑体" panose="02010609060101010101" charset="-122"/>
                <a:cs typeface="黑体" panose="02010609060101010101" charset="-122"/>
              </a:rPr>
              <a:t>分析民意等方式，组织居民代表、网格员、社会组织等共同制定《社区公约》，解决老旧小区加装电梯、垃圾分类智能化管理等难题，说明该地创新了基层民主自治的实现形式，显著提升治理精准化和效能，</a:t>
            </a:r>
            <a:r>
              <a:rPr lang="en-US" altLang="zh-CN" sz="1600">
                <a:latin typeface="黑体" panose="02010609060101010101" charset="-122"/>
                <a:ea typeface="黑体" panose="02010609060101010101" charset="-122"/>
                <a:cs typeface="黑体" panose="02010609060101010101" charset="-122"/>
              </a:rPr>
              <a:t>B</a:t>
            </a:r>
            <a:r>
              <a:rPr lang="zh-CN" altLang="en-US" sz="1600">
                <a:latin typeface="黑体" panose="02010609060101010101" charset="-122"/>
                <a:ea typeface="黑体" panose="02010609060101010101" charset="-122"/>
                <a:cs typeface="黑体" panose="02010609060101010101" charset="-122"/>
              </a:rPr>
              <a:t>正确。材料没有体现基层政府的行政管理职能，</a:t>
            </a:r>
            <a:r>
              <a:rPr lang="en-US" altLang="zh-CN" sz="1600">
                <a:latin typeface="黑体" panose="02010609060101010101" charset="-122"/>
                <a:ea typeface="黑体" panose="02010609060101010101" charset="-122"/>
                <a:cs typeface="黑体" panose="02010609060101010101" charset="-122"/>
              </a:rPr>
              <a:t>C</a:t>
            </a:r>
            <a:r>
              <a:rPr lang="zh-CN" altLang="en-US" sz="1600">
                <a:latin typeface="黑体" panose="02010609060101010101" charset="-122"/>
                <a:ea typeface="黑体" panose="02010609060101010101" charset="-122"/>
                <a:cs typeface="黑体" panose="02010609060101010101" charset="-122"/>
              </a:rPr>
              <a:t>不选。公民可以参与民主决策，但是无决策权，且</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确保</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表述绝对，</a:t>
            </a:r>
            <a:r>
              <a:rPr lang="en-US" altLang="zh-CN" sz="1600">
                <a:latin typeface="黑体" panose="02010609060101010101" charset="-122"/>
                <a:ea typeface="黑体" panose="02010609060101010101" charset="-122"/>
                <a:cs typeface="黑体" panose="02010609060101010101" charset="-122"/>
              </a:rPr>
              <a:t>D</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204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7.[</a:t>
            </a:r>
            <a:r>
              <a:rPr lang="zh-CN" altLang="en-US">
                <a:latin typeface="仿宋" panose="02010609060101010101" charset="-122"/>
                <a:ea typeface="仿宋" panose="02010609060101010101" charset="-122"/>
                <a:cs typeface="仿宋" panose="02010609060101010101" charset="-122"/>
              </a:rPr>
              <a:t>陕西咸阳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模拟</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近年来，湖北省</a:t>
            </a:r>
            <a:r>
              <a:rPr lang="en-US" altLang="zh-CN">
                <a:latin typeface="黑体" panose="02010609060101010101" charset="-122"/>
                <a:ea typeface="黑体" panose="02010609060101010101" charset="-122"/>
              </a:rPr>
              <a:t>J</a:t>
            </a:r>
            <a:r>
              <a:rPr lang="zh-CN" altLang="en-US">
                <a:latin typeface="黑体" panose="02010609060101010101" charset="-122"/>
                <a:ea typeface="黑体" panose="02010609060101010101" charset="-122"/>
              </a:rPr>
              <a:t>县聚焦破解物业服务不到位等问题，引导城市社区党组织组建社区服务公司，依托小区（网格）党支部、业委会、网格员和社区服务公司力量，</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四方联动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参与小区治理，探索形成</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共管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物业服务新模式，小区业主的满意度和幸福感大幅提升。该模式（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坚持党建引领，推进基层治理体系治理能力现代化</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坚持多元协同共管，构建基层治理共治共享格局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创新基层群众性自治组织，推进基层民主进程</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深化基层行政体制改革，提升公共服务能力水平</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991090" y="185737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71855" y="4388485"/>
            <a:ext cx="1071499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【解析】本题考查实行基层群众自治的意义。依托小区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网格</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党支部、业委会、网格员和社区服务公司力量，</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四方联动</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参与小区治理，探索形成</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共管</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物业服务新模式，可见该模式坚持党建引领，推进基层治理体系治理能力现代化，坚持多元协同共管，构建基层治理共治共享格局，</a:t>
            </a:r>
            <a:r>
              <a:rPr lang="en-US" altLang="en-US">
                <a:latin typeface="黑体" panose="02010609060101010101" charset="-122"/>
                <a:ea typeface="黑体" panose="02010609060101010101" charset="-122"/>
                <a:cs typeface="黑体" panose="02010609060101010101" charset="-122"/>
              </a:rPr>
              <a:t>①②</a:t>
            </a:r>
            <a:r>
              <a:rPr lang="zh-CN" altLang="en-US">
                <a:latin typeface="黑体" panose="02010609060101010101" charset="-122"/>
                <a:ea typeface="黑体" panose="02010609060101010101" charset="-122"/>
                <a:cs typeface="黑体" panose="02010609060101010101" charset="-122"/>
              </a:rPr>
              <a:t>正确。该模式创新了民主管理的形式，并没有创新基层群众性自治组织，</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排除。该基层多元自治模式与基层行政体制改革无关，</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2045"/>
            <a:ext cx="10659745" cy="43516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8.[</a:t>
            </a:r>
            <a:r>
              <a:rPr lang="zh-CN" altLang="en-US">
                <a:latin typeface="仿宋" panose="02010609060101010101" charset="-122"/>
                <a:ea typeface="仿宋" panose="02010609060101010101" charset="-122"/>
                <a:cs typeface="仿宋" panose="02010609060101010101" charset="-122"/>
              </a:rPr>
              <a:t>湖北重点高中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某县构建县、镇、村三级综治中心体系，真正实现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小事不出村、大事不出镇</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a:t>
            </a: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r>
              <a:rPr lang="zh-CN" altLang="en-US">
                <a:latin typeface="黑体" panose="02010609060101010101" charset="-122"/>
                <a:ea typeface="黑体" panose="02010609060101010101" charset="-122"/>
              </a:rPr>
              <a:t>可见，该县三级综治中心体系（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引导司法机关参与综治服务，提高了矛盾化解效率</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推动社会力量融入基层治理，持续提升群众获得感</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畅通职能部门上下联动，推动综合服务重心下移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壮大县镇参与基层自治力量，增强乡村发展动力</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4048125" y="29787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graphicFrame>
        <p:nvGraphicFramePr>
          <p:cNvPr id="5" name="表格 4"/>
          <p:cNvGraphicFramePr/>
          <p:nvPr>
            <p:custDataLst>
              <p:tags r:id="rId2"/>
            </p:custDataLst>
          </p:nvPr>
        </p:nvGraphicFramePr>
        <p:xfrm>
          <a:off x="2932430" y="1739265"/>
          <a:ext cx="6293485" cy="1318895"/>
        </p:xfrm>
        <a:graphic>
          <a:graphicData uri="http://schemas.openxmlformats.org/drawingml/2006/table">
            <a:tbl>
              <a:tblPr/>
              <a:tblGrid>
                <a:gridCol w="6293485"/>
              </a:tblGrid>
              <a:tr h="1318895">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县级综治中心集中</a:t>
                      </a:r>
                      <a:r>
                        <a:rPr lang="en-US" altLang="zh-CN" sz="1400">
                          <a:latin typeface="Times New Roman" panose="02020603050405020304"/>
                          <a:ea typeface="宋体" panose="02010600030101010101" pitchFamily="2" charset="-122"/>
                        </a:rPr>
                        <a:t>27</a:t>
                      </a:r>
                      <a:r>
                        <a:rPr lang="zh-CN" sz="1400">
                          <a:latin typeface="宋体" panose="02010600030101010101" pitchFamily="2" charset="-122"/>
                          <a:ea typeface="宋体" panose="02010600030101010101" pitchFamily="2" charset="-122"/>
                        </a:rPr>
                        <a:t>名专业人员开展实体化办公，包含专职调解员、律师、心理咨询师等多元力量。</a:t>
                      </a:r>
                      <a:endParaRPr lang="zh-CN" sz="1400">
                        <a:latin typeface="宋体" panose="02010600030101010101" pitchFamily="2" charset="-122"/>
                        <a:ea typeface="宋体" panose="02010600030101010101" pitchFamily="2" charset="-122"/>
                      </a:endParaRPr>
                    </a:p>
                    <a:p>
                      <a:pPr marL="0" indent="0" algn="l">
                        <a:spcBef>
                          <a:spcPct val="0"/>
                        </a:spcBef>
                        <a:spcAft>
                          <a:spcPct val="0"/>
                        </a:spcAft>
                      </a:pPr>
                      <a:r>
                        <a:rPr lang="zh-CN" altLang="zh-CN" sz="1400">
                          <a:latin typeface="宋体" panose="02010600030101010101" pitchFamily="2" charset="-122"/>
                          <a:ea typeface="宋体" panose="02010600030101010101" pitchFamily="2" charset="-122"/>
                        </a:rPr>
                        <a:t>镇级综治中心融合派出所、司法所等基层单位业务，形成</a:t>
                      </a:r>
                      <a:r>
                        <a:rPr lang="zh-CN" altLang="en-US" sz="1400">
                          <a:latin typeface="宋体" panose="02010600030101010101" pitchFamily="2" charset="-122"/>
                          <a:ea typeface="宋体" panose="02010600030101010101" pitchFamily="2" charset="-122"/>
                        </a:rPr>
                        <a:t>“</a:t>
                      </a:r>
                      <a:r>
                        <a:rPr lang="zh-CN" altLang="zh-CN" sz="1400">
                          <a:latin typeface="宋体" panose="02010600030101010101" pitchFamily="2" charset="-122"/>
                          <a:ea typeface="宋体" panose="02010600030101010101" pitchFamily="2" charset="-122"/>
                        </a:rPr>
                        <a:t>平安法治办＋综合治理服务中心</a:t>
                      </a:r>
                      <a:r>
                        <a:rPr lang="zh-CN" altLang="en-US" sz="1400">
                          <a:latin typeface="宋体" panose="02010600030101010101" pitchFamily="2" charset="-122"/>
                          <a:ea typeface="宋体" panose="02010600030101010101" pitchFamily="2" charset="-122"/>
                        </a:rPr>
                        <a:t>”</a:t>
                      </a:r>
                      <a:r>
                        <a:rPr lang="zh-CN" altLang="zh-CN" sz="1400">
                          <a:latin typeface="宋体" panose="02010600030101010101" pitchFamily="2" charset="-122"/>
                          <a:ea typeface="宋体" panose="02010600030101010101" pitchFamily="2" charset="-122"/>
                        </a:rPr>
                        <a:t>双轮驱动模式。</a:t>
                      </a:r>
                      <a:endParaRPr lang="zh-CN" altLang="zh-CN" sz="1400">
                        <a:latin typeface="宋体" panose="02010600030101010101" pitchFamily="2" charset="-122"/>
                        <a:ea typeface="宋体" panose="02010600030101010101" pitchFamily="2" charset="-122"/>
                      </a:endParaRPr>
                    </a:p>
                    <a:p>
                      <a:pPr marL="0" indent="0" algn="l">
                        <a:spcBef>
                          <a:spcPct val="0"/>
                        </a:spcBef>
                        <a:spcAft>
                          <a:spcPct val="0"/>
                        </a:spcAft>
                      </a:pPr>
                      <a:r>
                        <a:rPr lang="zh-CN" altLang="zh-CN" sz="1400">
                          <a:latin typeface="宋体" panose="02010600030101010101" pitchFamily="2" charset="-122"/>
                          <a:ea typeface="宋体" panose="02010600030101010101" pitchFamily="2" charset="-122"/>
                        </a:rPr>
                        <a:t>村级综治中心构建起</a:t>
                      </a:r>
                      <a:r>
                        <a:rPr lang="en-US" altLang="zh-CN" sz="1400">
                          <a:latin typeface="Times New Roman" panose="02020603050405020304"/>
                          <a:ea typeface="宋体" panose="02010600030101010101" pitchFamily="2" charset="-122"/>
                        </a:rPr>
                        <a:t>116</a:t>
                      </a:r>
                      <a:r>
                        <a:rPr lang="zh-CN" altLang="zh-CN" sz="1400">
                          <a:latin typeface="宋体" panose="02010600030101010101" pitchFamily="2" charset="-122"/>
                          <a:ea typeface="宋体" panose="02010600030101010101" pitchFamily="2" charset="-122"/>
                        </a:rPr>
                        <a:t>个由村支书领衔、千名网格员支撑、五千联户长参与的基层治理网络。</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812165" y="2646045"/>
            <a:ext cx="1071499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【解析】本题考查实行基层群众自治的意义。材料中的司法所属于行政机关，而非司法机关，</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不选。材料中县级综治中心集中</a:t>
            </a:r>
            <a:r>
              <a:rPr lang="en-US" altLang="zh-CN">
                <a:latin typeface="黑体" panose="02010609060101010101" charset="-122"/>
                <a:ea typeface="黑体" panose="02010609060101010101" charset="-122"/>
                <a:cs typeface="黑体" panose="02010609060101010101" charset="-122"/>
              </a:rPr>
              <a:t>27</a:t>
            </a:r>
            <a:r>
              <a:rPr lang="zh-CN" altLang="en-US">
                <a:latin typeface="黑体" panose="02010609060101010101" charset="-122"/>
                <a:ea typeface="黑体" panose="02010609060101010101" charset="-122"/>
                <a:cs typeface="黑体" panose="02010609060101010101" charset="-122"/>
              </a:rPr>
              <a:t>名专业人员开展实体化办公，包含专职调解员、律师、心理咨询师等多元力量，可见，该县三级综治中心，推动社会力量融入基层治理，持续提升群众获得感，</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正确。县、镇、村三级综治中心体系，坚持上下联动，创新推动综合治理服务重心下移，提升基层治理效能，实现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小事不出村、大事不出镇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正确。材料强调壮大县镇参与基层治理的力量，而非壮大基层自治力量，</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59815" y="1155065"/>
            <a:ext cx="10183495" cy="3707765"/>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9.[</a:t>
            </a:r>
            <a:r>
              <a:rPr lang="zh-CN" altLang="en-US" sz="1600">
                <a:latin typeface="仿宋" panose="02010609060101010101" charset="-122"/>
                <a:ea typeface="仿宋" panose="02010609060101010101" charset="-122"/>
                <a:cs typeface="仿宋" panose="02010609060101010101" charset="-122"/>
              </a:rPr>
              <a:t>山东淄博</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模拟</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阅读材料，完成下列要求。</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近年来，黄山市黄山区积极推进网格化建设，实现基层治理</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零距离</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、社会服务</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全覆盖</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、群众诉求</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全响应</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深化社区治理</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一张网</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建设，变</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居民找服务</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到</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服务找居民</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，推动社区民警、司法政法干警、市场监管、城市管理、环卫保洁等下沉网格，推动行政服务、司法服务、公共服务到楼栋、到住户。将党建、综治、信访、卫生、派出所等职能统一整合到</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一张网</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，社区党支部书记、网格员、楼栋长、居民代表等人员横向协作，</a:t>
            </a:r>
            <a:r>
              <a:rPr lang="en-US" altLang="zh-CN" sz="1600">
                <a:latin typeface="楷体" panose="02010609060101010101" charset="-122"/>
                <a:ea typeface="楷体" panose="02010609060101010101" charset="-122"/>
                <a:cs typeface="楷体" panose="02010609060101010101" charset="-122"/>
              </a:rPr>
              <a:t>105</a:t>
            </a:r>
            <a:r>
              <a:rPr lang="zh-CN" altLang="en-US" sz="1600">
                <a:latin typeface="楷体" panose="02010609060101010101" charset="-122"/>
                <a:ea typeface="楷体" panose="02010609060101010101" charset="-122"/>
                <a:cs typeface="楷体" panose="02010609060101010101" charset="-122"/>
              </a:rPr>
              <a:t>家机关企事业单位与</a:t>
            </a:r>
            <a:r>
              <a:rPr lang="en-US" altLang="zh-CN" sz="1600">
                <a:latin typeface="楷体" panose="02010609060101010101" charset="-122"/>
                <a:ea typeface="楷体" panose="02010609060101010101" charset="-122"/>
                <a:cs typeface="楷体" panose="02010609060101010101" charset="-122"/>
              </a:rPr>
              <a:t>37</a:t>
            </a:r>
            <a:r>
              <a:rPr lang="zh-CN" altLang="en-US" sz="1600">
                <a:latin typeface="楷体" panose="02010609060101010101" charset="-122"/>
                <a:ea typeface="楷体" panose="02010609060101010101" charset="-122"/>
                <a:cs typeface="楷体" panose="02010609060101010101" charset="-122"/>
              </a:rPr>
              <a:t>个网格有机融合，签订共建项目</a:t>
            </a:r>
            <a:r>
              <a:rPr lang="en-US" altLang="zh-CN" sz="1600">
                <a:latin typeface="楷体" panose="02010609060101010101" charset="-122"/>
                <a:ea typeface="楷体" panose="02010609060101010101" charset="-122"/>
                <a:cs typeface="楷体" panose="02010609060101010101" charset="-122"/>
              </a:rPr>
              <a:t>203</a:t>
            </a:r>
            <a:r>
              <a:rPr lang="zh-CN" altLang="en-US" sz="1600">
                <a:latin typeface="楷体" panose="02010609060101010101" charset="-122"/>
                <a:ea typeface="楷体" panose="02010609060101010101" charset="-122"/>
                <a:cs typeface="楷体" panose="02010609060101010101" charset="-122"/>
              </a:rPr>
              <a:t>个，实现党务、政务、居务、居民自治</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一网融合、一管到底</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，确保网格内各项工作事项高效运行。</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全城推进</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皖美红色物业</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建设，将现代企业管理制度与社区治理相结合，印发实施《黄山区物业企业考核评比工作方案》，推行居民提事、三方议事、民主定事、社区决事、居民评事</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五事工作法</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a:t>
            </a:r>
            <a:r>
              <a:rPr lang="en-US" altLang="zh-CN" sz="1600">
                <a:latin typeface="楷体" panose="02010609060101010101" charset="-122"/>
                <a:ea typeface="楷体" panose="02010609060101010101" charset="-122"/>
                <a:cs typeface="楷体" panose="02010609060101010101" charset="-122"/>
              </a:rPr>
              <a:t>2024</a:t>
            </a:r>
            <a:r>
              <a:rPr lang="zh-CN" altLang="en-US" sz="1600">
                <a:latin typeface="楷体" panose="02010609060101010101" charset="-122"/>
                <a:ea typeface="楷体" panose="02010609060101010101" charset="-122"/>
                <a:cs typeface="楷体" panose="02010609060101010101" charset="-122"/>
              </a:rPr>
              <a:t>年度先后围绕小区管道漏水、文明养犬、车辆停放等集中议事</a:t>
            </a:r>
            <a:r>
              <a:rPr lang="en-US" altLang="zh-CN" sz="1600">
                <a:latin typeface="楷体" panose="02010609060101010101" charset="-122"/>
                <a:ea typeface="楷体" panose="02010609060101010101" charset="-122"/>
                <a:cs typeface="楷体" panose="02010609060101010101" charset="-122"/>
              </a:rPr>
              <a:t>300</a:t>
            </a:r>
            <a:r>
              <a:rPr lang="zh-CN" altLang="en-US" sz="1600">
                <a:latin typeface="楷体" panose="02010609060101010101" charset="-122"/>
                <a:ea typeface="楷体" panose="02010609060101010101" charset="-122"/>
                <a:cs typeface="楷体" panose="02010609060101010101" charset="-122"/>
              </a:rPr>
              <a:t>多场次，解决居民急难愁盼问题</a:t>
            </a:r>
            <a:r>
              <a:rPr lang="en-US" altLang="zh-CN" sz="1600">
                <a:latin typeface="楷体" panose="02010609060101010101" charset="-122"/>
                <a:ea typeface="楷体" panose="02010609060101010101" charset="-122"/>
                <a:cs typeface="楷体" panose="02010609060101010101" charset="-122"/>
              </a:rPr>
              <a:t>120</a:t>
            </a:r>
            <a:r>
              <a:rPr lang="zh-CN" altLang="en-US" sz="1600">
                <a:latin typeface="楷体" panose="02010609060101010101" charset="-122"/>
                <a:ea typeface="楷体" panose="02010609060101010101" charset="-122"/>
                <a:cs typeface="楷体" panose="02010609060101010101" charset="-122"/>
              </a:rPr>
              <a:t>多件次。</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sz="1600">
                <a:latin typeface="黑体" panose="02010609060101010101" charset="-122"/>
                <a:ea typeface="黑体" panose="02010609060101010101" charset="-122"/>
              </a:rPr>
              <a:t>结合材料，运用政治与法治的知识，阐述黄山区是如何加强基层社会治理现代化建设的。（</a:t>
            </a:r>
            <a:r>
              <a:rPr lang="en-US" altLang="zh-CN" sz="1600">
                <a:latin typeface="黑体" panose="02010609060101010101" charset="-122"/>
                <a:ea typeface="黑体" panose="02010609060101010101" charset="-122"/>
              </a:rPr>
              <a:t>8</a:t>
            </a:r>
            <a:r>
              <a:rPr lang="zh-CN" altLang="en-US" sz="1600">
                <a:latin typeface="黑体" panose="02010609060101010101" charset="-122"/>
                <a:ea typeface="黑体" panose="02010609060101010101" charset="-122"/>
              </a:rPr>
              <a:t>分）</a:t>
            </a:r>
            <a:endParaRPr lang="zh-CN" altLang="en-US" sz="1600">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1298575"/>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【知识拓展】</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pic>
        <p:nvPicPr>
          <p:cNvPr id="3" name="图片 -2147482381"/>
          <p:cNvPicPr>
            <a:picLocks noChangeAspect="1"/>
          </p:cNvPicPr>
          <p:nvPr/>
        </p:nvPicPr>
        <p:blipFill>
          <a:blip r:embed="rId2"/>
          <a:stretch>
            <a:fillRect/>
          </a:stretch>
        </p:blipFill>
        <p:spPr>
          <a:xfrm>
            <a:off x="3434715" y="2149475"/>
            <a:ext cx="5322570" cy="1801495"/>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6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创新工作方式，完善基层治理体系，提高服务质量和水平。</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加强党建引领，聚合基层治理资源，提高基层治理实效。</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践行全过程人民民主，充分调动人民群众参与基层治理的积极性，保障基层民主权利有效落实。</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坚持以人民为中心，围绕基层群众诉求，多元化解基层矛盾，建设法治社会。</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8</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6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812165" y="1617980"/>
            <a:ext cx="10714990" cy="38608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【解析】本题考查基层群众自治。</a:t>
            </a:r>
            <a:endParaRPr lang="zh-CN" altLang="en-US" sz="1600">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nvGraphicFramePr>
        <p:xfrm>
          <a:off x="3360420" y="2004060"/>
          <a:ext cx="5471160" cy="0"/>
        </p:xfrm>
        <a:graphic>
          <a:graphicData uri="http://schemas.openxmlformats.org/drawingml/2006/table">
            <a:tbl>
              <a:tblPr/>
              <a:tblGrid>
                <a:gridCol w="2735580"/>
                <a:gridCol w="2735580"/>
              </a:tblGrid>
              <a:tr h="0">
                <a:tc>
                  <a:txBody>
                    <a:bodyPr/>
                    <a:p>
                      <a:pPr marL="0" indent="0" algn="ctr">
                        <a:spcBef>
                          <a:spcPct val="0"/>
                        </a:spcBef>
                        <a:spcAft>
                          <a:spcPct val="0"/>
                        </a:spcAft>
                      </a:pPr>
                      <a:r>
                        <a:rPr lang="zh-CN" sz="1400">
                          <a:latin typeface="黑体" panose="02010609060101010101" charset="-122"/>
                          <a:ea typeface="黑体" panose="02010609060101010101" charset="-122"/>
                        </a:rPr>
                        <a:t>信息</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解读</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深化社区治理</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一张网</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建设，变</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居民找服务</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到</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服务找居民</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，推动社区民警等下沉网格，推动行政服务、司法服务、公共服务到楼栋、到住户</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可从创新基层治理的角度，运用创新工作方式，完善基层治理体系，提高服务质量和水平的知识来分析说明措施</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将党建、综治、信访、卫生、派出所等职能统一整合到</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一张网</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，社区党支部书记、网格员、楼栋长、居民代表等人员横向</a:t>
                      </a:r>
                      <a:r>
                        <a:rPr lang="zh-CN" sz="1400">
                          <a:latin typeface="Times New Roman" panose="02020603050405020304"/>
                          <a:ea typeface="宋体" panose="02010600030101010101" pitchFamily="2" charset="-122"/>
                        </a:rPr>
                        <a:t>协作</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可从坚持党的领导的角度，运用加强党建引领，聚合基层治理资源，提高基层治理实效的知识来分析说明措施</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印发实施《黄山区物业企业考核评比工作方案》，推行居民提事、三方议事、民主定事、社区决事、居民评事</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五事工作法</a:t>
                      </a:r>
                      <a:r>
                        <a:rPr lang="zh-CN" altLang="en-US" sz="1400">
                          <a:latin typeface="宋体" panose="02010600030101010101" pitchFamily="2" charset="-122"/>
                          <a:ea typeface="宋体" panose="02010600030101010101" pitchFamily="2" charset="-122"/>
                        </a:rPr>
                        <a:t>”</a:t>
                      </a:r>
                      <a:endParaRPr lang="zh-CN" altLang="en-US"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可从全过程人民民主的角度，运用践行全过程人民民主，充分调动人民群众参与基层治理的积极性，保障基层民主权利有效落实的知识来分析说明措施</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0">
                <a:tc>
                  <a:txBody>
                    <a:bodyPr/>
                    <a:p>
                      <a:pPr marL="0" indent="0" algn="ctr">
                        <a:spcBef>
                          <a:spcPct val="0"/>
                        </a:spcBef>
                        <a:spcAft>
                          <a:spcPct val="0"/>
                        </a:spcAft>
                      </a:pPr>
                      <a:r>
                        <a:rPr lang="en-US" altLang="zh-CN" sz="1400">
                          <a:latin typeface="Times New Roman" panose="02020603050405020304"/>
                          <a:ea typeface="宋体" panose="02010600030101010101" pitchFamily="2" charset="-122"/>
                        </a:rPr>
                        <a:t>2024</a:t>
                      </a:r>
                      <a:r>
                        <a:rPr lang="zh-CN" sz="1400">
                          <a:latin typeface="宋体" panose="02010600030101010101" pitchFamily="2" charset="-122"/>
                          <a:ea typeface="宋体" panose="02010600030101010101" pitchFamily="2" charset="-122"/>
                        </a:rPr>
                        <a:t>年度先后围绕小区管道漏水、文明养犬、车辆停放等集中议事</a:t>
                      </a:r>
                      <a:r>
                        <a:rPr lang="en-US" altLang="zh-CN" sz="1400">
                          <a:latin typeface="Times New Roman" panose="02020603050405020304"/>
                          <a:ea typeface="宋体" panose="02010600030101010101" pitchFamily="2" charset="-122"/>
                        </a:rPr>
                        <a:t>300</a:t>
                      </a:r>
                      <a:r>
                        <a:rPr lang="zh-CN" sz="1400">
                          <a:latin typeface="宋体" panose="02010600030101010101" pitchFamily="2" charset="-122"/>
                          <a:ea typeface="宋体" panose="02010600030101010101" pitchFamily="2" charset="-122"/>
                        </a:rPr>
                        <a:t>多场次，解决居民急难愁盼问题</a:t>
                      </a:r>
                      <a:r>
                        <a:rPr lang="en-US" altLang="zh-CN" sz="1400">
                          <a:latin typeface="Times New Roman" panose="02020603050405020304"/>
                          <a:ea typeface="宋体" panose="02010600030101010101" pitchFamily="2" charset="-122"/>
                        </a:rPr>
                        <a:t>120</a:t>
                      </a:r>
                      <a:r>
                        <a:rPr lang="zh-CN" sz="1400">
                          <a:latin typeface="宋体" panose="02010600030101010101" pitchFamily="2" charset="-122"/>
                          <a:ea typeface="宋体" panose="02010600030101010101" pitchFamily="2" charset="-122"/>
                        </a:rPr>
                        <a:t>多件次</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可从坚持</a:t>
                      </a:r>
                      <a:r>
                        <a:rPr lang="zh-CN" sz="1400">
                          <a:latin typeface="Times New Roman" panose="02020603050405020304"/>
                          <a:ea typeface="宋体" panose="02010600030101010101" pitchFamily="2" charset="-122"/>
                        </a:rPr>
                        <a:t>以人民为中心的角度，围绕基层群众诉求，多元化解基层矛盾来分析说明措施</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1615758"/>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【名师点拨】</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pic>
        <p:nvPicPr>
          <p:cNvPr id="3" name="图片 -2147482325"/>
          <p:cNvPicPr>
            <a:picLocks noChangeAspect="1"/>
          </p:cNvPicPr>
          <p:nvPr/>
        </p:nvPicPr>
        <p:blipFill>
          <a:blip r:embed="rId2"/>
          <a:stretch>
            <a:fillRect/>
          </a:stretch>
        </p:blipFill>
        <p:spPr>
          <a:xfrm>
            <a:off x="3462973" y="2235835"/>
            <a:ext cx="5266055" cy="1804035"/>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易错上分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434465"/>
            <a:ext cx="10238105" cy="3511550"/>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1.[</a:t>
            </a:r>
            <a:r>
              <a:rPr lang="zh-CN" altLang="en-US" sz="1600">
                <a:latin typeface="仿宋" panose="02010609060101010101" charset="-122"/>
                <a:ea typeface="仿宋" panose="02010609060101010101" charset="-122"/>
                <a:cs typeface="仿宋" panose="02010609060101010101" charset="-122"/>
              </a:rPr>
              <a:t>河北衡水中学</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高一阶段考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中共中央委托各民主党派对长江沿岸各省开展长江生态环境保护民主监督，要求各级政府为民主党派监督调研提供支持并且认真听取监督建议，实施好长江生态修复和环境保护工程。这体现了（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中国共产党坚持科学执政、民主执政</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民主党派的监督建议对政府有强制力</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民主党派的民主监督是中国共产党执政的政治前提</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中国共产党同各民主党派既合作又相互监督</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5" name="文本框 4"/>
          <p:cNvSpPr txBox="1"/>
          <p:nvPr/>
        </p:nvSpPr>
        <p:spPr>
          <a:xfrm>
            <a:off x="1069340" y="1035685"/>
            <a:ext cx="805370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不能正确理解中国共产党和各民主党派的关系</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1467485" y="212852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9" name="文本框 8"/>
          <p:cNvSpPr txBox="1"/>
          <p:nvPr/>
        </p:nvSpPr>
        <p:spPr>
          <a:xfrm>
            <a:off x="795655" y="4326255"/>
            <a:ext cx="1077849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中国共产党与各民主党派的关系。中共中央重视长江生态修复和环境保护工程，体现了共产党把握社会发展规律，科学执政；委托各民主党派对长江沿岸各省开展长江生态环境保护民主监督，要求各级政府认真听取监督建议，体现了中国共产党民主执政，</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正确。民主党派的监督建议属于民主监督，对政府不具有强制力，</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错误。中国共产党与各民主党派在政治上是领导与被领导的关系，民主党派的民主监督不是中国共产党执政的政治前提，</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错误。中共中央委托各民主党派对长江沿岸各省开展长江生态环境保护民主监督，体现了中国共产党同各民主党派既合作又相互监督，</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9" grpId="0"/>
      <p:bldP spid="9" grpId="1"/>
    </p:bldLst>
  </p:timing>
</p:sld>
</file>

<file path=ppt/slides/slide6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797560" y="2396490"/>
            <a:ext cx="9128760" cy="409575"/>
          </a:xfrm>
          <a:prstGeom prst="rect">
            <a:avLst/>
          </a:prstGeom>
        </p:spPr>
        <p:txBody>
          <a:bodyPr wrap="square">
            <a:no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易错警示】全面把握中国共产党与各民主党派的关系</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(1)</a:t>
            </a:r>
            <a:r>
              <a:rPr lang="zh-CN" altLang="en-US">
                <a:solidFill>
                  <a:srgbClr val="0070C0"/>
                </a:solidFill>
                <a:latin typeface="黑体" panose="02010609060101010101" charset="-122"/>
                <a:ea typeface="黑体" panose="02010609060101010101" charset="-122"/>
                <a:cs typeface="黑体" panose="02010609060101010101" charset="-122"/>
              </a:rPr>
              <a:t>在政治上：是领导与被领导的关系，是执政党与参政党的关系。</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(2)</a:t>
            </a:r>
            <a:r>
              <a:rPr lang="zh-CN" altLang="en-US">
                <a:solidFill>
                  <a:srgbClr val="0070C0"/>
                </a:solidFill>
                <a:latin typeface="黑体" panose="02010609060101010101" charset="-122"/>
                <a:ea typeface="黑体" panose="02010609060101010101" charset="-122"/>
                <a:cs typeface="黑体" panose="02010609060101010101" charset="-122"/>
              </a:rPr>
              <a:t>在组织上：是相互独立的关系。</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(3)</a:t>
            </a:r>
            <a:r>
              <a:rPr lang="zh-CN" altLang="en-US">
                <a:solidFill>
                  <a:srgbClr val="0070C0"/>
                </a:solidFill>
                <a:latin typeface="黑体" panose="02010609060101010101" charset="-122"/>
                <a:ea typeface="黑体" panose="02010609060101010101" charset="-122"/>
                <a:cs typeface="黑体" panose="02010609060101010101" charset="-122"/>
              </a:rPr>
              <a:t>在事业上：是通力合作的亲密友党关系。</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(4)</a:t>
            </a:r>
            <a:r>
              <a:rPr lang="zh-CN" altLang="en-US">
                <a:solidFill>
                  <a:srgbClr val="0070C0"/>
                </a:solidFill>
                <a:latin typeface="黑体" panose="02010609060101010101" charset="-122"/>
                <a:ea typeface="黑体" panose="02010609060101010101" charset="-122"/>
                <a:cs typeface="黑体" panose="02010609060101010101" charset="-122"/>
              </a:rPr>
              <a:t>在工作上：是互相监督的关系，而不是监督与被监督的关系。</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(5)</a:t>
            </a:r>
            <a:r>
              <a:rPr lang="zh-CN" altLang="en-US">
                <a:solidFill>
                  <a:srgbClr val="0070C0"/>
                </a:solidFill>
                <a:latin typeface="黑体" panose="02010609060101010101" charset="-122"/>
                <a:ea typeface="黑体" panose="02010609060101010101" charset="-122"/>
                <a:cs typeface="黑体" panose="02010609060101010101" charset="-122"/>
              </a:rPr>
              <a:t>在法律上：是平等的关系。</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6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434465"/>
            <a:ext cx="10238105" cy="3511550"/>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广东江门</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4</a:t>
            </a:r>
            <a:r>
              <a:rPr lang="zh-CN" altLang="en-US">
                <a:latin typeface="黑体" panose="02010609060101010101" charset="-122"/>
                <a:ea typeface="黑体" panose="02010609060101010101" charset="-122"/>
              </a:rPr>
              <a:t>月，全国政协响应党的二十届三中全会要求，切实推动优质医疗资源下沉，组织部分医药卫生界代表赴云南开展以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专家义诊、专题讲座、专科提升</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为主要内容的卫生</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三下乡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活动，为乡村振兴筑牢健康根基。这说明人民政协（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围绕团结和民主两大主题，服务国家发展大局</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借助专业人才优势，发挥爱国者政治联盟的功能</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聚焦中共中央关心和人民群众关切，积极献计出力</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切实履行国家职能，助力化解城乡医疗资源分布不均</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0356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sym typeface="+mn-ea"/>
              </a:rPr>
              <a:t>易错点</a:t>
            </a:r>
            <a:r>
              <a:rPr lang="en-US" altLang="zh-CN" sz="2000" b="1">
                <a:latin typeface="黑体" panose="02010609060101010101" charset="-122"/>
                <a:ea typeface="黑体" panose="02010609060101010101" charset="-122"/>
                <a:cs typeface="黑体" panose="02010609060101010101" charset="-122"/>
                <a:sym typeface="+mn-ea"/>
              </a:rPr>
              <a:t>2  </a:t>
            </a:r>
            <a:r>
              <a:rPr lang="zh-CN" altLang="en-US" sz="2000" b="1">
                <a:latin typeface="黑体" panose="02010609060101010101" charset="-122"/>
                <a:ea typeface="黑体" panose="02010609060101010101" charset="-122"/>
                <a:cs typeface="黑体" panose="02010609060101010101" charset="-122"/>
              </a:rPr>
              <a:t>不能正确看待人民政协的性质</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160385" y="223329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6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797243" y="1481455"/>
            <a:ext cx="10597515" cy="208407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【解析】本题考查人民政协的主题和性质。全国政协响应党的二十届三中全会要求，组织开展卫生</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三下乡</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活动，为乡村振兴筑牢健康根基，体现了政协围绕团结和民主两大主题，服务于乡村振兴等国家发展大局，</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正确。人民政协是中国人民爱国统一战线的组织，不是爱国者政治联盟，</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错误。党的二十届三中全会要求推动优质医疗资源下沉，这是中共中央关心的内容，也是人民群众在医疗方面关切的问题。全国政协组织医药卫生界代表开展相关活动，正是聚焦这些方面积极献计出力，</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正确。人民政协不是国家机关，不能履行国家职能，</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错误。</a:t>
            </a:r>
            <a:endParaRPr lang="zh-CN" altLang="en-US">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797560" y="4227195"/>
            <a:ext cx="10596880" cy="1854200"/>
          </a:xfrm>
          <a:prstGeom prst="rect">
            <a:avLst/>
          </a:prstGeom>
        </p:spPr>
        <p:txBody>
          <a:bodyPr wrap="square">
            <a:no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易错警示】人民政协不属于国家机关</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从国家机关的特征来看，国家机关具有强制性和权威性，政协不同于国家机关，它不直接对国家事务进行决策，不直接处理行政事务，政协职能不属于国家职能。</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8" grpId="0"/>
      <p:bldP spid="8" grpId="1"/>
    </p:bldLst>
  </p:timing>
</p:sld>
</file>

<file path=ppt/slides/slide6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967105" y="1460500"/>
            <a:ext cx="10535285" cy="3046095"/>
          </a:xfrm>
          <a:prstGeom prst="rect">
            <a:avLst/>
          </a:prstGeom>
          <a:noFill/>
        </p:spPr>
        <p:txBody>
          <a:bodyPr wrap="square" rtlCol="0">
            <a:sp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3.[</a:t>
            </a:r>
            <a:r>
              <a:rPr lang="zh-CN" altLang="en-US" sz="1600">
                <a:latin typeface="仿宋" panose="02010609060101010101" charset="-122"/>
                <a:ea typeface="仿宋" panose="02010609060101010101" charset="-122"/>
                <a:cs typeface="仿宋" panose="02010609060101010101" charset="-122"/>
              </a:rPr>
              <a:t>贵州安顺</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高一质监</a:t>
            </a:r>
            <a:r>
              <a:rPr lang="en-US" altLang="zh-CN" sz="1600">
                <a:latin typeface="仿宋" panose="02010609060101010101" charset="-122"/>
                <a:ea typeface="仿宋" panose="02010609060101010101" charset="-122"/>
                <a:cs typeface="仿宋" panose="02010609060101010101" charset="-122"/>
              </a:rPr>
              <a:t>]</a:t>
            </a:r>
            <a:r>
              <a:rPr lang="en-US" altLang="zh-CN" sz="1600">
                <a:latin typeface="黑体" panose="02010609060101010101" charset="-122"/>
                <a:ea typeface="黑体" panose="02010609060101010101" charset="-122"/>
              </a:rPr>
              <a:t>2025</a:t>
            </a:r>
            <a:r>
              <a:rPr lang="zh-CN" altLang="en-US" sz="1600">
                <a:latin typeface="黑体" panose="02010609060101010101" charset="-122"/>
                <a:ea typeface="黑体" panose="02010609060101010101" charset="-122"/>
              </a:rPr>
              <a:t>年</a:t>
            </a:r>
            <a:r>
              <a:rPr lang="en-US" altLang="zh-CN" sz="1600">
                <a:latin typeface="黑体" panose="02010609060101010101" charset="-122"/>
                <a:ea typeface="黑体" panose="02010609060101010101" charset="-122"/>
              </a:rPr>
              <a:t>4</a:t>
            </a:r>
            <a:r>
              <a:rPr lang="zh-CN" altLang="en-US" sz="1600">
                <a:latin typeface="黑体" panose="02010609060101010101" charset="-122"/>
                <a:ea typeface="黑体" panose="02010609060101010101" charset="-122"/>
              </a:rPr>
              <a:t>月</a:t>
            </a:r>
            <a:r>
              <a:rPr lang="en-US" altLang="zh-CN" sz="1600">
                <a:latin typeface="黑体" panose="02010609060101010101" charset="-122"/>
                <a:ea typeface="黑体" panose="02010609060101010101" charset="-122"/>
              </a:rPr>
              <a:t>17</a:t>
            </a:r>
            <a:r>
              <a:rPr lang="zh-CN" altLang="en-US" sz="1600">
                <a:latin typeface="黑体" panose="02010609060101010101" charset="-122"/>
                <a:ea typeface="黑体" panose="02010609060101010101" charset="-122"/>
              </a:rPr>
              <a:t>日，全国政协召开</a:t>
            </a:r>
            <a:r>
              <a:rPr lang="en-US" altLang="zh-CN" sz="1600">
                <a:latin typeface="黑体" panose="02010609060101010101" charset="-122"/>
                <a:ea typeface="黑体" panose="02010609060101010101" charset="-122"/>
              </a:rPr>
              <a:t>2025</a:t>
            </a:r>
            <a:r>
              <a:rPr lang="zh-CN" altLang="en-US" sz="1600">
                <a:latin typeface="黑体" panose="02010609060101010101" charset="-122"/>
                <a:ea typeface="黑体" panose="02010609060101010101" charset="-122"/>
              </a:rPr>
              <a:t>年第一季度宏观经济形势分析座谈会。座谈会上，国家统计局、国家发展改革委相关人员介绍了经济运行情况。多位全国政协委员深入分析研判当前和今后一段时间宏观经济形势，围绕进一步巩固和增强经济回升向好态势建言资政。材料表明（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国家机关对全国政协负责、接受全国政协监督</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全国政协发挥自身优势，履行了民主监督职能</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人民政协聚焦国家的中心任务，积极参政议政</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人民政协把制度优势更好转化为国家治理效能</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5" name="文本框 4"/>
          <p:cNvSpPr txBox="1"/>
          <p:nvPr/>
        </p:nvSpPr>
        <p:spPr>
          <a:xfrm>
            <a:off x="1069340" y="1121410"/>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3  </a:t>
            </a:r>
            <a:r>
              <a:rPr lang="zh-CN" altLang="en-US" sz="2000" b="1">
                <a:latin typeface="黑体" panose="02010609060101010101" charset="-122"/>
                <a:ea typeface="黑体" panose="02010609060101010101" charset="-122"/>
                <a:cs typeface="黑体" panose="02010609060101010101" charset="-122"/>
              </a:rPr>
              <a:t>混淆人民政协的职能</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7959090" y="214185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845185" y="4506595"/>
            <a:ext cx="1077849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【解析】本题考查人民政协的职能。在我国，政府、人民法院、人民检察院、监察委员会等国家机关对人大负责，受人大监督，</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排除。全国政协委员围绕经济形势建言资政，体现的是参政议政职能，而非民主监督职能，</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排除。全国政协召开宏观经济形势分析座谈会，委员们围绕经济态势建言资政，说明人民政协聚焦国家中心任务，积极参政议政，</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正确。全国政协通过召开座谈会，组织委员分析经济形势、建言献策，将自身制度优势转化为国家治理效能，助力国家经济向好发展，</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p:bldP spid="7" grpId="1"/>
    </p:bldLst>
  </p:timing>
</p:sld>
</file>

<file path=ppt/slides/slide6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018540" y="2250758"/>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　人民政协的职能</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custDataLst>
              <p:tags r:id="rId2"/>
            </p:custDataLst>
          </p:nvPr>
        </p:nvGraphicFramePr>
        <p:xfrm>
          <a:off x="1714500" y="2746375"/>
          <a:ext cx="8677275" cy="2737485"/>
        </p:xfrm>
        <a:graphic>
          <a:graphicData uri="http://schemas.openxmlformats.org/drawingml/2006/table">
            <a:tbl>
              <a:tblPr/>
              <a:tblGrid>
                <a:gridCol w="722630"/>
                <a:gridCol w="4238625"/>
                <a:gridCol w="3716020"/>
              </a:tblGrid>
              <a:tr h="168275">
                <a:tc>
                  <a:txBody>
                    <a:bodyPr/>
                    <a:p>
                      <a:pPr marL="85725" indent="0" algn="ctr">
                        <a:spcBef>
                          <a:spcPct val="0"/>
                        </a:spcBef>
                        <a:spcAft>
                          <a:spcPct val="0"/>
                        </a:spcAft>
                      </a:pPr>
                      <a:r>
                        <a:rPr lang="zh-CN" sz="1400">
                          <a:latin typeface="黑体" panose="02010609060101010101" charset="-122"/>
                          <a:ea typeface="黑体" panose="02010609060101010101" charset="-122"/>
                        </a:rPr>
                        <a:t>职能</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0" algn="ctr">
                        <a:spcBef>
                          <a:spcPct val="0"/>
                        </a:spcBef>
                        <a:spcAft>
                          <a:spcPct val="0"/>
                        </a:spcAft>
                      </a:pPr>
                      <a:r>
                        <a:rPr lang="zh-CN" sz="1400">
                          <a:latin typeface="黑体" panose="02010609060101010101" charset="-122"/>
                          <a:ea typeface="黑体" panose="02010609060101010101" charset="-122"/>
                        </a:rPr>
                        <a:t>内容</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0" algn="ctr">
                        <a:spcBef>
                          <a:spcPct val="0"/>
                        </a:spcBef>
                        <a:spcAft>
                          <a:spcPct val="0"/>
                        </a:spcAft>
                      </a:pPr>
                      <a:r>
                        <a:rPr lang="zh-CN" sz="1400">
                          <a:latin typeface="黑体" panose="02010609060101010101" charset="-122"/>
                          <a:ea typeface="黑体" panose="02010609060101010101" charset="-122"/>
                        </a:rPr>
                        <a:t>主要形式</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445260">
                <a:tc>
                  <a:txBody>
                    <a:bodyPr/>
                    <a:p>
                      <a:pPr marL="0" indent="0" algn="ctr">
                        <a:spcBef>
                          <a:spcPct val="0"/>
                        </a:spcBef>
                        <a:spcAft>
                          <a:spcPct val="0"/>
                        </a:spcAft>
                      </a:pPr>
                      <a:r>
                        <a:rPr lang="zh-CN" sz="1400">
                          <a:latin typeface="楷体_GB2312"/>
                          <a:ea typeface="楷体_GB2312"/>
                        </a:rPr>
                        <a:t>民主监督</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对国家宪法、法律和法规的实施，重大方针政策、重大改革举措、重要决策部署的贯彻执行情况，涉及人民群众切身利益的实际问题解决落实情况，国家机关及其工作人员的工作等，通过提出意见、批评、建议的方式进行的协商式监督</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政协</a:t>
                      </a:r>
                      <a:r>
                        <a:rPr lang="zh-CN" sz="1400">
                          <a:latin typeface="Times New Roman" panose="02020603050405020304"/>
                          <a:ea typeface="楷体_GB2312"/>
                        </a:rPr>
                        <a:t>全体会议、常务委员会会议、主席会议向党委和政府提出建议案；各专门委员会提出建议或有关报告；委员视察、委员提案、委员举报、大会发言、反映社情民意或以其他形式提出批评和建议；参加党委和政府有关部门组织的调查和检查活动；政协委员应邀担任司法机关和政府部门特约监督人员等</a:t>
                      </a:r>
                      <a:endParaRPr lang="zh-CN" sz="14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23950">
                <a:tc>
                  <a:txBody>
                    <a:bodyPr/>
                    <a:p>
                      <a:pPr marL="0" indent="0" algn="ctr">
                        <a:spcBef>
                          <a:spcPct val="0"/>
                        </a:spcBef>
                        <a:spcAft>
                          <a:spcPct val="0"/>
                        </a:spcAft>
                      </a:pPr>
                      <a:r>
                        <a:rPr lang="zh-CN" sz="1400">
                          <a:latin typeface="楷体_GB2312"/>
                          <a:ea typeface="楷体_GB2312"/>
                        </a:rPr>
                        <a:t>参政议政</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对政治、经济、文化、社会生活和生态环境等方面的重要问题以及人民群众普遍关心的问题，开展调查研究，反映社情民意，进行协商讨论。通过调研报告、提案、建议案或其他形式，向中国共产党和国家机关提出意见和建议</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反映社情民意、各种协</a:t>
                      </a:r>
                      <a:r>
                        <a:rPr lang="zh-CN" sz="1400">
                          <a:latin typeface="Times New Roman" panose="02020603050405020304"/>
                          <a:ea typeface="楷体_GB2312"/>
                        </a:rPr>
                        <a:t>商例会，各种专题议政会、专题研讨会、专题调研、政协委员参与中共党委与政府统一组织的检查和巡视</a:t>
                      </a:r>
                      <a:endParaRPr lang="zh-CN" sz="14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39875"/>
            <a:ext cx="10659745"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3.[</a:t>
            </a:r>
            <a:r>
              <a:rPr lang="zh-CN" altLang="en-US" sz="1600">
                <a:latin typeface="仿宋" panose="02010609060101010101" charset="-122"/>
                <a:ea typeface="仿宋" panose="02010609060101010101" charset="-122"/>
                <a:cs typeface="仿宋" panose="02010609060101010101" charset="-122"/>
              </a:rPr>
              <a:t>安徽宿州</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高一期中</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安徽省政协围绕全面推进高质量教育体系建设专题协商，就适应人口发展新常态、优化教育资源配置献计出招。组织委员视察民生实事推进情况。聚焦建设安全韧性城市、提升社保经办服务水平、落实职工疗休养制度、促进青少年心理健康等群众关切，开展微协商、微监督和界别活动，助力把惠民生的事办实。据此可知，安徽省政协（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履行政治协商、民主监督和参政议政职能</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政协委员密切联系群众，积极行使提案权</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建言献策，履行促进社会发展的国家职能</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聚力增进民生福祉，履职为民更积极主动</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2057400" y="253682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中国人民政治协商会议</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916305" y="4733290"/>
            <a:ext cx="1047623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政协的职能。聚焦建设安全韧性城市、提升社保经办服务水平、落实职工疗休养制度、促进青少年心理健康等群众关切，开展微协商、微监督和界别活动，助力把惠民生的事办实，说明安徽省政协履行政治协商、民主监督和参政议政职能，聚力增进民生福祉，履职为民更积极主动，</a:t>
            </a:r>
            <a:r>
              <a:rPr lang="en-US" altLang="en-US" sz="1600">
                <a:latin typeface="黑体" panose="02010609060101010101" charset="-122"/>
                <a:ea typeface="黑体" panose="02010609060101010101" charset="-122"/>
                <a:cs typeface="黑体" panose="02010609060101010101" charset="-122"/>
              </a:rPr>
              <a:t>①④</a:t>
            </a:r>
            <a:r>
              <a:rPr lang="zh-CN" altLang="en-US" sz="1600">
                <a:latin typeface="黑体" panose="02010609060101010101" charset="-122"/>
                <a:ea typeface="黑体" panose="02010609060101010101" charset="-122"/>
                <a:cs typeface="黑体" panose="02010609060101010101" charset="-122"/>
              </a:rPr>
              <a:t>正确。人大代表行使提案权，政协委员没有提案权，</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排除。政协不是国家机关，不能履行促进社会发展的国家职能，</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72212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4.</a:t>
            </a:r>
            <a:r>
              <a:rPr lang="zh-CN" altLang="en-US">
                <a:latin typeface="黑体" panose="02010609060101010101" charset="-122"/>
                <a:ea typeface="黑体" panose="02010609060101010101" charset="-122"/>
              </a:rPr>
              <a:t>新疆喀什举行黔新青少年足球友谊赛，广西派出科技特派员向各民族茶农传授种茶制茶技艺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我国各民族地区贯彻党的民族政策，开展经济文化交流活动，铸牢中华民族共同体意识，共同团结奋斗、繁荣发展。这表明（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民族团结是经济发展和社会进步的保证</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各民族共同繁荣是民族区域自治制度的基础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我国初步形成平等团结互助和谐的民族关系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中国特色民族理论和实践的探索进一步深化</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2699385" y="248031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859655"/>
            <a:ext cx="10597515"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【解析】本题考查我国的民族区域自治制度。黔新青少年足球友谊赛，广西派出科技特派员向各民族茶农传授种茶制茶技艺，体现了民族团结是经济发展和社会进步的保证，</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正确。我国的民族区域自治制度以国家统一为前提和基础，</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错误。平等团结互助和谐的民族关系早已形成，</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初步形成</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说法错误，</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不选。贯彻党的民族政策，开展经济文化交流活动，表明中国特色民族理论和实践的探索进一步深化，</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1069340" y="1267460"/>
            <a:ext cx="824166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4  </a:t>
            </a:r>
            <a:r>
              <a:rPr lang="zh-CN" altLang="en-US" sz="2000" b="1">
                <a:latin typeface="黑体" panose="02010609060101010101" charset="-122"/>
                <a:ea typeface="黑体" panose="02010609060101010101" charset="-122"/>
                <a:cs typeface="黑体" panose="02010609060101010101" charset="-122"/>
              </a:rPr>
              <a:t>没有正确理解处理民族问题的方针</a:t>
            </a:r>
            <a:endParaRPr lang="zh-CN" altLang="en-US" sz="2000" b="1">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1859915"/>
            <a:ext cx="9128760" cy="203009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　</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(1)</a:t>
            </a:r>
            <a:r>
              <a:rPr lang="zh-CN" altLang="en-US">
                <a:solidFill>
                  <a:srgbClr val="0070C0"/>
                </a:solidFill>
                <a:latin typeface="黑体" panose="02010609060101010101" charset="-122"/>
                <a:ea typeface="黑体" panose="02010609060101010101" charset="-122"/>
                <a:cs typeface="黑体" panose="02010609060101010101" charset="-122"/>
              </a:rPr>
              <a:t>坚持民族平等，并不意味着各民族之间的发展程度是一样的。</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(2)</a:t>
            </a:r>
            <a:r>
              <a:rPr lang="zh-CN" altLang="en-US">
                <a:solidFill>
                  <a:srgbClr val="0070C0"/>
                </a:solidFill>
                <a:latin typeface="黑体" panose="02010609060101010101" charset="-122"/>
                <a:ea typeface="黑体" panose="02010609060101010101" charset="-122"/>
                <a:cs typeface="黑体" panose="02010609060101010101" charset="-122"/>
              </a:rPr>
              <a:t>各民族共同繁荣并不意味着各民族同步繁荣；各民族共同繁荣不仅指各民族经济共同繁荣，还包括政治、文化共同繁荣。</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(3)</a:t>
            </a:r>
            <a:r>
              <a:rPr lang="zh-CN" altLang="en-US">
                <a:solidFill>
                  <a:srgbClr val="0070C0"/>
                </a:solidFill>
                <a:latin typeface="黑体" panose="02010609060101010101" charset="-122"/>
                <a:ea typeface="黑体" panose="02010609060101010101" charset="-122"/>
                <a:cs typeface="黑体" panose="02010609060101010101" charset="-122"/>
              </a:rPr>
              <a:t>新中国成立后，全国各族人民成为国家和社会的主人，真正掌握了自己的命运，实现了各族人民在根本利益上的一致，开创了发展平等团结互助和谐的社会主义民族关系的新局面。</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7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477645"/>
            <a:ext cx="10252075" cy="3046095"/>
          </a:xfrm>
          <a:prstGeom prst="rect">
            <a:avLst/>
          </a:prstGeom>
          <a:noFill/>
        </p:spPr>
        <p:txBody>
          <a:bodyPr wrap="square" rtlCol="0">
            <a:sp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5.[</a:t>
            </a:r>
            <a:r>
              <a:rPr lang="zh-CN" altLang="en-US" sz="1600">
                <a:latin typeface="仿宋" panose="02010609060101010101" charset="-122"/>
                <a:ea typeface="仿宋" panose="02010609060101010101" charset="-122"/>
                <a:cs typeface="仿宋" panose="02010609060101010101" charset="-122"/>
              </a:rPr>
              <a:t>安徽合肥</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模拟</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某市始终坚持党对民族工作的领导，推动民族地区立法与监督工作，指导完成《民族团结誓词传承条例》等法规，撤销部分民族自治县不符合法律规定的融资决议，并通过财政扶持、产业帮扶等措施促进少数民族地区发展。这一做法表明（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民族区域自治制度以法律形式保障了各民族的平等权利</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推动少数民族地区发展有助于铸牢中华民族共同体意识</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民族团结是推动各民族共同进步和社会稳定的重要基础</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实现民族自治地方的高度自治权是实现民族地区发展的关键</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5" name="文本框 4"/>
          <p:cNvSpPr txBox="1"/>
          <p:nvPr/>
        </p:nvSpPr>
        <p:spPr>
          <a:xfrm>
            <a:off x="1069340" y="1145540"/>
            <a:ext cx="824166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5  </a:t>
            </a:r>
            <a:r>
              <a:rPr lang="zh-CN" altLang="en-US" sz="2000" b="1">
                <a:latin typeface="黑体" panose="02010609060101010101" charset="-122"/>
                <a:ea typeface="黑体" panose="02010609060101010101" charset="-122"/>
                <a:cs typeface="黑体" panose="02010609060101010101" charset="-122"/>
              </a:rPr>
              <a:t>不能正确看待民族自治地方的自治权</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4646295" y="2168525"/>
            <a:ext cx="4705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1069340" y="4523740"/>
            <a:ext cx="10252075" cy="1568450"/>
          </a:xfrm>
          <a:prstGeom prst="rect">
            <a:avLst/>
          </a:prstGeom>
        </p:spPr>
        <p:txBody>
          <a:bodyPr wrap="square">
            <a:spAutoFit/>
          </a:bodyPr>
          <a:p>
            <a:pPr indent="0" algn="just" defTabSz="266700">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【解析】本题考查我国的民族区域自治制度。材料侧重立法过程的规范和制度执行，未直接涉及以法律形式保障平等权利，</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不选。通过财政扶持、产业帮扶等措施促进少数民族地区发展。这一做法表明推动少数民族地区发展有助于铸牢中华民族共同体意识，</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某市始终坚持党对民族工作的领导，完成《民族团结誓词传承条例》等法规，撤销部分民族自治县不符合法律规定的融资决议，并通过财政扶持等措施促进少数民族地区发展，表明民族团结是推动各民族共同进步和社会稳定的重要基础，</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正确。民族自治地方享有一定的自治权，特别行政区享有高度自治权，</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72895" y="2664460"/>
            <a:ext cx="9128760" cy="119888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【易错警示】实行民族区域自治制度的前提和基础是国家统一；在少数民族</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聚居</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的地方实行民族区域自治，不是在少数民族</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居住</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的地方；民族乡不是民族自治地方，民族自治地方最低的行政区划级别是民族自治县</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旗</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。自治权是民族区域自治制度的核心内容，民族自治地方享有一定的自治权，特别行政区享有高度自治权。</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7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313180"/>
            <a:ext cx="10252075" cy="3830955"/>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四川绵阳南山中学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年是新疆维吾尔自治区成立</a:t>
            </a:r>
            <a:r>
              <a:rPr lang="en-US" altLang="zh-CN">
                <a:latin typeface="黑体" panose="02010609060101010101" charset="-122"/>
                <a:ea typeface="黑体" panose="02010609060101010101" charset="-122"/>
              </a:rPr>
              <a:t>70</a:t>
            </a:r>
            <a:r>
              <a:rPr lang="zh-CN" altLang="en-US">
                <a:latin typeface="黑体" panose="02010609060101010101" charset="-122"/>
                <a:ea typeface="黑体" panose="02010609060101010101" charset="-122"/>
              </a:rPr>
              <a:t>周年。七十载风雨兼程，新疆实现了跨越式发展。地区生产总值从</a:t>
            </a:r>
            <a:r>
              <a:rPr lang="en-US" altLang="zh-CN">
                <a:latin typeface="黑体" panose="02010609060101010101" charset="-122"/>
                <a:ea typeface="黑体" panose="02010609060101010101" charset="-122"/>
              </a:rPr>
              <a:t>1952</a:t>
            </a:r>
            <a:r>
              <a:rPr lang="zh-CN" altLang="en-US">
                <a:latin typeface="黑体" panose="02010609060101010101" charset="-122"/>
                <a:ea typeface="黑体" panose="02010609060101010101" charset="-122"/>
              </a:rPr>
              <a:t>年的</a:t>
            </a:r>
            <a:r>
              <a:rPr lang="en-US" altLang="zh-CN">
                <a:latin typeface="黑体" panose="02010609060101010101" charset="-122"/>
                <a:ea typeface="黑体" panose="02010609060101010101" charset="-122"/>
              </a:rPr>
              <a:t>7.91</a:t>
            </a:r>
            <a:r>
              <a:rPr lang="zh-CN" altLang="en-US">
                <a:latin typeface="黑体" panose="02010609060101010101" charset="-122"/>
                <a:ea typeface="黑体" panose="02010609060101010101" charset="-122"/>
              </a:rPr>
              <a:t>亿元增长到</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年的约</a:t>
            </a:r>
            <a:r>
              <a:rPr lang="en-US" altLang="zh-CN">
                <a:latin typeface="黑体" panose="02010609060101010101" charset="-122"/>
                <a:ea typeface="黑体" panose="02010609060101010101" charset="-122"/>
              </a:rPr>
              <a:t>2</a:t>
            </a:r>
            <a:r>
              <a:rPr lang="zh-CN" altLang="en-US">
                <a:latin typeface="黑体" panose="02010609060101010101" charset="-122"/>
                <a:ea typeface="黑体" panose="02010609060101010101" charset="-122"/>
              </a:rPr>
              <a:t>万亿元，人均预期寿命从</a:t>
            </a:r>
            <a:r>
              <a:rPr lang="en-US" altLang="zh-CN">
                <a:latin typeface="黑体" panose="02010609060101010101" charset="-122"/>
                <a:ea typeface="黑体" panose="02010609060101010101" charset="-122"/>
              </a:rPr>
              <a:t>1949</a:t>
            </a:r>
            <a:r>
              <a:rPr lang="zh-CN" altLang="en-US">
                <a:latin typeface="黑体" panose="02010609060101010101" charset="-122"/>
                <a:ea typeface="黑体" panose="02010609060101010101" charset="-122"/>
              </a:rPr>
              <a:t>年的</a:t>
            </a:r>
            <a:r>
              <a:rPr lang="en-US" altLang="zh-CN">
                <a:latin typeface="黑体" panose="02010609060101010101" charset="-122"/>
                <a:ea typeface="黑体" panose="02010609060101010101" charset="-122"/>
              </a:rPr>
              <a:t>30</a:t>
            </a:r>
            <a:r>
              <a:rPr lang="zh-CN" altLang="en-US">
                <a:latin typeface="黑体" panose="02010609060101010101" charset="-122"/>
                <a:ea typeface="黑体" panose="02010609060101010101" charset="-122"/>
              </a:rPr>
              <a:t>岁提高到</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年的</a:t>
            </a:r>
            <a:r>
              <a:rPr lang="en-US" altLang="zh-CN">
                <a:latin typeface="黑体" panose="02010609060101010101" charset="-122"/>
                <a:ea typeface="黑体" panose="02010609060101010101" charset="-122"/>
              </a:rPr>
              <a:t>77</a:t>
            </a:r>
            <a:r>
              <a:rPr lang="zh-CN" altLang="en-US">
                <a:latin typeface="黑体" panose="02010609060101010101" charset="-122"/>
                <a:ea typeface="黑体" panose="02010609060101010101" charset="-122"/>
              </a:rPr>
              <a:t>岁，城乡居民人均可支配收入分别比</a:t>
            </a:r>
            <a:r>
              <a:rPr lang="en-US" altLang="zh-CN">
                <a:latin typeface="黑体" panose="02010609060101010101" charset="-122"/>
                <a:ea typeface="黑体" panose="02010609060101010101" charset="-122"/>
              </a:rPr>
              <a:t>1978</a:t>
            </a:r>
            <a:r>
              <a:rPr lang="zh-CN" altLang="en-US">
                <a:latin typeface="黑体" panose="02010609060101010101" charset="-122"/>
                <a:ea typeface="黑体" panose="02010609060101010101" charset="-122"/>
              </a:rPr>
              <a:t>年增长上百倍。新疆的发展得益于（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新疆维吾尔自治区党委和人民政府有效行使自治权</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民族区域自治制度为新疆的发展提供了根本政治保证</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中央加大财政支持力度，为新疆发展提供坚实物质保障</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国家坚持民族平等和民族团结，促进了各民族共同繁荣</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040130"/>
            <a:ext cx="824166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6  </a:t>
            </a:r>
            <a:r>
              <a:rPr lang="zh-CN" altLang="en-US" sz="2000" b="1">
                <a:latin typeface="黑体" panose="02010609060101010101" charset="-122"/>
                <a:ea typeface="黑体" panose="02010609060101010101" charset="-122"/>
                <a:cs typeface="黑体" panose="02010609060101010101" charset="-122"/>
              </a:rPr>
              <a:t>不能正确辨别民族自治地方的自治机关</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2136775" y="2526665"/>
            <a:ext cx="4705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36295" y="5022215"/>
            <a:ext cx="10485120" cy="1076325"/>
          </a:xfrm>
          <a:prstGeom prst="rect">
            <a:avLst/>
          </a:prstGeom>
        </p:spPr>
        <p:txBody>
          <a:bodyPr wrap="square">
            <a:spAutoFit/>
          </a:bodyPr>
          <a:p>
            <a:pPr indent="0" algn="just" defTabSz="266700">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【解析】本题考查民族自治机关。自治机关是民族自治地方的人民代表大会和人民政府，不包括党委，且党委不属于国家机关，</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排除。民族区域自治制度是我国的一项基本政治制度，为新疆发展提供了制度保障，但不是根本政治保证，</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排除。新疆实现了跨越式发展得益于中央加大财政支持力度，为新疆发展提供坚实物质保障，体现出国家坚持民族平等和民族团结，促进了各民族共同繁荣，</a:t>
            </a:r>
            <a:r>
              <a:rPr lang="en-US" altLang="en-US" sz="1600">
                <a:latin typeface="黑体" panose="02010609060101010101" charset="-122"/>
                <a:ea typeface="黑体" panose="02010609060101010101" charset="-122"/>
                <a:cs typeface="黑体" panose="02010609060101010101" charset="-122"/>
              </a:rPr>
              <a:t>③④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72895" y="3106420"/>
            <a:ext cx="9128760" cy="64516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【易错警示】自治机关，是指民族自治地方的人民代表大会和人民政府，不包括人民法院、人民检察院和监察委员会等。</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7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594485"/>
            <a:ext cx="10252075" cy="3046095"/>
          </a:xfrm>
          <a:prstGeom prst="rect">
            <a:avLst/>
          </a:prstGeom>
          <a:noFill/>
        </p:spPr>
        <p:txBody>
          <a:bodyPr wrap="square" rtlCol="0">
            <a:sp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7.[</a:t>
            </a:r>
            <a:r>
              <a:rPr lang="zh-CN" altLang="en-US" sz="1600">
                <a:latin typeface="仿宋" panose="02010609060101010101" charset="-122"/>
                <a:ea typeface="仿宋" panose="02010609060101010101" charset="-122"/>
                <a:cs typeface="仿宋" panose="02010609060101010101" charset="-122"/>
              </a:rPr>
              <a:t>吉林延吉</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高一期中</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吉林省是一个多民族边疆省份，</a:t>
            </a:r>
            <a:r>
              <a:rPr lang="en-US" altLang="zh-CN" sz="1600">
                <a:latin typeface="黑体" panose="02010609060101010101" charset="-122"/>
                <a:ea typeface="黑体" panose="02010609060101010101" charset="-122"/>
              </a:rPr>
              <a:t>56</a:t>
            </a:r>
            <a:r>
              <a:rPr lang="zh-CN" altLang="en-US" sz="1600">
                <a:latin typeface="黑体" panose="02010609060101010101" charset="-122"/>
                <a:ea typeface="黑体" panose="02010609060101010101" charset="-122"/>
              </a:rPr>
              <a:t>个民族成分齐全。</a:t>
            </a:r>
            <a:r>
              <a:rPr lang="en-US" altLang="zh-CN" sz="1600">
                <a:latin typeface="黑体" panose="02010609060101010101" charset="-122"/>
                <a:ea typeface="黑体" panose="02010609060101010101" charset="-122"/>
              </a:rPr>
              <a:t>2025</a:t>
            </a:r>
            <a:r>
              <a:rPr lang="zh-CN" altLang="en-US" sz="1600">
                <a:latin typeface="黑体" panose="02010609060101010101" charset="-122"/>
                <a:ea typeface="黑体" panose="02010609060101010101" charset="-122"/>
              </a:rPr>
              <a:t>年</a:t>
            </a:r>
            <a:r>
              <a:rPr lang="en-US" altLang="zh-CN" sz="1600">
                <a:latin typeface="黑体" panose="02010609060101010101" charset="-122"/>
                <a:ea typeface="黑体" panose="02010609060101010101" charset="-122"/>
              </a:rPr>
              <a:t>2</a:t>
            </a:r>
            <a:r>
              <a:rPr lang="zh-CN" altLang="en-US" sz="1600">
                <a:latin typeface="黑体" panose="02010609060101010101" charset="-122"/>
                <a:ea typeface="黑体" panose="02010609060101010101" charset="-122"/>
              </a:rPr>
              <a:t>月</a:t>
            </a:r>
            <a:r>
              <a:rPr lang="en-US" altLang="zh-CN" sz="1600">
                <a:latin typeface="黑体" panose="02010609060101010101" charset="-122"/>
                <a:ea typeface="黑体" panose="02010609060101010101" charset="-122"/>
              </a:rPr>
              <a:t>8</a:t>
            </a:r>
            <a:r>
              <a:rPr lang="zh-CN" altLang="en-US" sz="1600">
                <a:latin typeface="黑体" panose="02010609060101010101" charset="-122"/>
                <a:ea typeface="黑体" panose="02010609060101010101" charset="-122"/>
              </a:rPr>
              <a:t>日，习近平总书记在吉林考察时强调，要全面贯彻新时代党的民族理论和民族政策，全面贯彻党的宗教工作基本方针，着力推进中华民族共同体建设。这有利于（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促进各民族和睦相处，共同缔造统一的多民族国家</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保障少数民族的合法权益，实现各民族共同当家作主</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增进各族群众对中华民族、中国特色社会主义的认同</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引导宗教与社会主义相适应，推动我国宗教的中国化</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5" name="文本框 4"/>
          <p:cNvSpPr txBox="1"/>
          <p:nvPr/>
        </p:nvSpPr>
        <p:spPr>
          <a:xfrm>
            <a:off x="1069340" y="1318260"/>
            <a:ext cx="824166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7  </a:t>
            </a:r>
            <a:r>
              <a:rPr lang="zh-CN" altLang="en-US" sz="2000" b="1">
                <a:latin typeface="黑体" panose="02010609060101010101" charset="-122"/>
                <a:ea typeface="黑体" panose="02010609060101010101" charset="-122"/>
                <a:cs typeface="黑体" panose="02010609060101010101" charset="-122"/>
              </a:rPr>
              <a:t>不能正确理解我国的宗教政策</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3843655" y="2312670"/>
            <a:ext cx="4705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38530" y="4777740"/>
            <a:ext cx="10240645" cy="1076325"/>
          </a:xfrm>
          <a:prstGeom prst="rect">
            <a:avLst/>
          </a:prstGeom>
        </p:spPr>
        <p:txBody>
          <a:bodyPr wrap="square">
            <a:spAutoFit/>
          </a:bodyPr>
          <a:p>
            <a:pPr indent="0" algn="just" defTabSz="266700">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【解析】本题考查我国的民族政策、宗教政策。我国是统一的多民族国家，并非通过题干中强调的举措才</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共同缔造</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要全面贯彻新时代党的民族理论和民族政策，全面贯彻党的宗教工作基本方针，着力推进中华民族共同体建设，有利于保障少数民族的合法权益，实现各民族共同当家作主，有利于增进各族群众对中华民族、中国特色社会主义的认同，</a:t>
            </a:r>
            <a:r>
              <a:rPr lang="en-US" altLang="en-US" sz="1600">
                <a:latin typeface="黑体" panose="02010609060101010101" charset="-122"/>
                <a:ea typeface="黑体" panose="02010609060101010101" charset="-122"/>
                <a:cs typeface="黑体" panose="02010609060101010101" charset="-122"/>
              </a:rPr>
              <a:t>②③</a:t>
            </a:r>
            <a:r>
              <a:rPr lang="zh-CN" altLang="en-US" sz="1600">
                <a:latin typeface="黑体" panose="02010609060101010101" charset="-122"/>
                <a:ea typeface="黑体" panose="02010609060101010101" charset="-122"/>
                <a:cs typeface="黑体" panose="02010609060101010101" charset="-122"/>
              </a:rPr>
              <a:t>正确。应引导宗教与社会主义社会相适应，而非与社会主义相适应，</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72895" y="3106420"/>
            <a:ext cx="9128760" cy="64516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【易错警示】我国积极引导宗教与社会主义社会相适应，</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引导宗教与社会主义相适应</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的说法是错误的。</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7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317625"/>
            <a:ext cx="10509250" cy="3415030"/>
          </a:xfrm>
          <a:prstGeom prst="rect">
            <a:avLst/>
          </a:prstGeom>
          <a:noFill/>
        </p:spPr>
        <p:txBody>
          <a:bodyPr wrap="square" rtlCol="0">
            <a:sp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8.[</a:t>
            </a:r>
            <a:r>
              <a:rPr lang="zh-CN" altLang="en-US" sz="1600">
                <a:latin typeface="仿宋" panose="02010609060101010101" charset="-122"/>
                <a:ea typeface="仿宋" panose="02010609060101010101" charset="-122"/>
                <a:cs typeface="仿宋" panose="02010609060101010101" charset="-122"/>
              </a:rPr>
              <a:t>广东梅州</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高一期末</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为进一步发挥社区民警的职能优势，某地公安局从社区民警中选派优秀民警到村（社区）</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两委</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班子任职。这些民警以</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两委</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班子成员的新身份参与到所在村（社区）的管理中，深入开展走访活动，在了解掌握社情民意、关心关注重点人群、为群众解难事办实事的同时，加大反诈、禁毒、防盗等教育宣传活动，切实提高了群众的法治意识。上述举措（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充分发挥政府作用，创新了基层自治组织形式</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推动警民深度融合，提升了基层社会治理效能</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有利于构建共建共治共享基层社会治理新格局</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有利于优化基层治理体系，巩固基层政权组织</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②④</a:t>
            </a:r>
            <a:endParaRPr lang="en-US" altLang="en-US" sz="1600">
              <a:latin typeface="黑体" panose="02010609060101010101" charset="-122"/>
              <a:ea typeface="黑体" panose="02010609060101010101" charset="-122"/>
            </a:endParaRPr>
          </a:p>
        </p:txBody>
      </p:sp>
      <p:sp>
        <p:nvSpPr>
          <p:cNvPr id="5" name="文本框 4"/>
          <p:cNvSpPr txBox="1"/>
          <p:nvPr/>
        </p:nvSpPr>
        <p:spPr>
          <a:xfrm>
            <a:off x="1069340" y="1047115"/>
            <a:ext cx="824166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8  </a:t>
            </a:r>
            <a:r>
              <a:rPr lang="zh-CN" altLang="en-US" sz="2000" b="1">
                <a:latin typeface="黑体" panose="02010609060101010101" charset="-122"/>
                <a:ea typeface="黑体" panose="02010609060101010101" charset="-122"/>
                <a:cs typeface="黑体" panose="02010609060101010101" charset="-122"/>
              </a:rPr>
              <a:t>不能正确看待我国村（居）委会的性质</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4864735" y="2388235"/>
            <a:ext cx="4705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9000" y="4642485"/>
            <a:ext cx="10689590" cy="1568450"/>
          </a:xfrm>
          <a:prstGeom prst="rect">
            <a:avLst/>
          </a:prstGeom>
        </p:spPr>
        <p:txBody>
          <a:bodyPr wrap="square">
            <a:spAutoFit/>
          </a:bodyPr>
          <a:p>
            <a:pPr indent="0" algn="just" defTabSz="266700">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【解析】本题考查我国的基层群众自治制度。基层自治组织形式是村民委员会和居民委员会，民警到村</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两委</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班子任职，并没有创新基层自治组织形式，</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排除。民警以</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两委</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班子成员身份参与村</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社区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管理，为群众办实事，同时进行宣传教育活动，加强了民警与群众的联系，推动警民深度融合，提升了基层社会治理效能，</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正确。民警与群众密切互动，开展走访活动，了解社情民意，共同开展各项工作，体现了政府、社会和群众共同参与基层社会治理，有利于构建共建共治共享的基层社会治理新格局，</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正确。该举措旨在加强基层村</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社区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的管理和服务，有利于优化基层治理体系，但不能巩固基层政权组织，</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317625"/>
            <a:ext cx="10509250" cy="3046095"/>
          </a:xfrm>
          <a:prstGeom prst="rect">
            <a:avLst/>
          </a:prstGeom>
          <a:noFill/>
        </p:spPr>
        <p:txBody>
          <a:bodyPr wrap="square" rtlCol="0">
            <a:spAutoFit/>
          </a:bodyPr>
          <a:p>
            <a:pPr indent="0" algn="just" fontAlgn="auto">
              <a:lnSpc>
                <a:spcPct val="150000"/>
              </a:lnSpc>
            </a:pPr>
            <a:r>
              <a:rPr lang="en-US" altLang="zh-CN" sz="1600">
                <a:latin typeface="仿宋" panose="02010609060101010101" charset="-122"/>
                <a:ea typeface="仿宋" panose="02010609060101010101" charset="-122"/>
              </a:rPr>
              <a:t>9.</a:t>
            </a:r>
            <a:r>
              <a:rPr lang="zh-CN" altLang="en-US" sz="1600">
                <a:latin typeface="黑体" panose="02010609060101010101" charset="-122"/>
                <a:ea typeface="黑体" panose="02010609060101010101" charset="-122"/>
              </a:rPr>
              <a:t>某社区以</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察民情、解民忧、办实事</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为主线，探索实施</a:t>
            </a:r>
            <a:r>
              <a:rPr lang="en-US" altLang="zh-CN" sz="1600">
                <a:latin typeface="黑体" panose="02010609060101010101" charset="-122"/>
                <a:ea typeface="黑体" panose="02010609060101010101" charset="-122"/>
              </a:rPr>
              <a:t>“5321”</a:t>
            </a:r>
            <a:r>
              <a:rPr lang="zh-CN" altLang="en-US" sz="1600">
                <a:latin typeface="黑体" panose="02010609060101010101" charset="-122"/>
                <a:ea typeface="黑体" panose="02010609060101010101" charset="-122"/>
              </a:rPr>
              <a:t>工作法：开展</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五必访</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五必知</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五必做</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五必</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活动，做好常登门、常串门、常敲门的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三门</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功课，办好社区为民服务阵地和居民文化娱乐阵地</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两个</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阵地，织好</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一张</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服务管理网，实现了网格内居民全天候、零距离的动态服务管理。此举有利于（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激发基层政权活力，改善社区治理面貌</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优化基层政府服务职能，健全行政管理机制</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扩大基层民主，推进社会主义民主的基础性工程</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调动居民的积极性，维护社区群众的切身利益</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10575290" y="2047240"/>
            <a:ext cx="4705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9000" y="4642485"/>
            <a:ext cx="10689590" cy="1322070"/>
          </a:xfrm>
          <a:prstGeom prst="rect">
            <a:avLst/>
          </a:prstGeom>
        </p:spPr>
        <p:txBody>
          <a:bodyPr wrap="square">
            <a:spAutoFit/>
          </a:bodyPr>
          <a:p>
            <a:pPr indent="0" algn="just" defTabSz="266700">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【解析】本题考查我国的基层群众性自治组织。材料涉及的是社区，属于基层自治，未涉及基层政权，</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排除。材料强调的是社区治理，属于基层自治范畴，未涉及优化基层政府服务职能，健全行政管理机制，</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不选。某社区以</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察民情、解民忧、办实事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为主线，探索实施</a:t>
            </a:r>
            <a:r>
              <a:rPr lang="en-US" altLang="zh-CN" sz="1600">
                <a:latin typeface="黑体" panose="02010609060101010101" charset="-122"/>
                <a:ea typeface="黑体" panose="02010609060101010101" charset="-122"/>
                <a:cs typeface="黑体" panose="02010609060101010101" charset="-122"/>
              </a:rPr>
              <a:t>“5321”</a:t>
            </a:r>
            <a:r>
              <a:rPr lang="zh-CN" altLang="en-US" sz="1600">
                <a:latin typeface="黑体" panose="02010609060101010101" charset="-122"/>
                <a:ea typeface="黑体" panose="02010609060101010101" charset="-122"/>
                <a:cs typeface="黑体" panose="02010609060101010101" charset="-122"/>
              </a:rPr>
              <a:t>工作法，办好社区为民服务阵地和居民文化娱乐阵地</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两个</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阵地，织好</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一张</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服务管理网，实现了网格内居民全天候、零距离的动态服务管理。此举有利于调动居民的积极性，维护社区群众的切身利益，扩大基层民主，推进社会主义民主的基础性工程，</a:t>
            </a:r>
            <a:r>
              <a:rPr lang="en-US" altLang="en-US" sz="1600">
                <a:latin typeface="黑体" panose="02010609060101010101" charset="-122"/>
                <a:ea typeface="黑体" panose="02010609060101010101" charset="-122"/>
                <a:cs typeface="黑体" panose="02010609060101010101" charset="-122"/>
              </a:rPr>
              <a:t>③④</a:t>
            </a:r>
            <a:r>
              <a:rPr lang="zh-CN" altLang="en-US" sz="1600">
                <a:latin typeface="黑体" panose="02010609060101010101" charset="-122"/>
                <a:ea typeface="黑体" panose="02010609060101010101" charset="-122"/>
                <a:cs typeface="黑体" panose="02010609060101010101" charset="-122"/>
              </a:rPr>
              <a:t>符合题意。</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2690813"/>
            <a:ext cx="9128760" cy="147637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【名师点拨】区分人民政协的政治协商、民主监督、参政议政职能</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政治协商</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主要是对重要问题在决策之前和决策实施之中进行协商。</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民主监督</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主要是对实施情况通过提出意见、批评、建议的方式进行协商式监督。</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参政议政</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主要表现为通过调研报告、提案、建议案或其他形式，向中国共产党和国家机关提出意见和建议。</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8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1297940"/>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【易错警示】农村村民委员会和城市居民委员会</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我国基层政权的组织形式</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custDataLst>
              <p:tags r:id="rId2"/>
            </p:custDataLst>
          </p:nvPr>
        </p:nvGraphicFramePr>
        <p:xfrm>
          <a:off x="1766570" y="2024380"/>
          <a:ext cx="8110220" cy="2662555"/>
        </p:xfrm>
        <a:graphic>
          <a:graphicData uri="http://schemas.openxmlformats.org/drawingml/2006/table">
            <a:tbl>
              <a:tblPr/>
              <a:tblGrid>
                <a:gridCol w="615950"/>
                <a:gridCol w="4218305"/>
                <a:gridCol w="3275965"/>
              </a:tblGrid>
              <a:tr h="266065">
                <a:tc>
                  <a:txBody>
                    <a:bodyPr/>
                    <a:p>
                      <a:pPr algn="ctr">
                        <a:spcBef>
                          <a:spcPct val="0"/>
                        </a:spcBef>
                        <a:spcAft>
                          <a:spcPct val="0"/>
                        </a:spcAft>
                      </a:pPr>
                      <a:endParaRPr sz="11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基层政权组织</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基层群众性自治组织</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331595">
                <a:tc>
                  <a:txBody>
                    <a:bodyPr/>
                    <a:p>
                      <a:pPr marL="0" algn="ctr">
                        <a:buClrTx/>
                        <a:buSzTx/>
                        <a:buFontTx/>
                      </a:pPr>
                      <a:r>
                        <a:rPr lang="zh-CN" sz="1400">
                          <a:latin typeface="黑体" panose="02010609060101010101" charset="-122"/>
                          <a:ea typeface="黑体" panose="02010609060101010101" charset="-122"/>
                        </a:rPr>
                        <a:t>区别</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1400">
                          <a:latin typeface="宋体" panose="02010600030101010101" pitchFamily="2" charset="-122"/>
                          <a:ea typeface="楷体_GB2312"/>
                        </a:rPr>
                        <a:t>①</a:t>
                      </a:r>
                      <a:r>
                        <a:rPr lang="zh-CN" sz="1400">
                          <a:latin typeface="楷体_GB2312"/>
                          <a:ea typeface="楷体_GB2312"/>
                        </a:rPr>
                        <a:t>农村的乡、民族乡、镇的人民代表大会和人民政府及其职权的统一体；</a:t>
                      </a:r>
                      <a:r>
                        <a:rPr lang="en-US" altLang="zh-CN" sz="1400">
                          <a:latin typeface="宋体" panose="02010600030101010101" pitchFamily="2" charset="-122"/>
                          <a:ea typeface="楷体_GB2312"/>
                        </a:rPr>
                        <a:t>②</a:t>
                      </a:r>
                      <a:r>
                        <a:rPr lang="zh-CN" sz="1400">
                          <a:latin typeface="楷体_GB2312"/>
                          <a:ea typeface="楷体_GB2312"/>
                        </a:rPr>
                        <a:t>城市中不设区的市和市辖区的人民代表大会及其常委会和人民政府及其职权的统一体</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包括村民委员会、居民委员会等，它们不是国家机关，而是群众自我管理、自我教育、自我服务的基层群众性自治组织</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64895">
                <a:tc>
                  <a:txBody>
                    <a:bodyPr/>
                    <a:p>
                      <a:pPr marL="0" algn="ctr">
                        <a:buClrTx/>
                        <a:buSzTx/>
                        <a:buFontTx/>
                      </a:pPr>
                      <a:r>
                        <a:rPr lang="zh-CN" sz="1400">
                          <a:latin typeface="黑体" panose="02010609060101010101" charset="-122"/>
                          <a:ea typeface="黑体" panose="02010609060101010101" charset="-122"/>
                        </a:rPr>
                        <a:t>联系</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2">
                  <a:txBody>
                    <a:bodyPr/>
                    <a:p>
                      <a:pPr marL="0" indent="0" algn="ctr">
                        <a:spcBef>
                          <a:spcPct val="0"/>
                        </a:spcBef>
                        <a:spcAft>
                          <a:spcPct val="0"/>
                        </a:spcAft>
                      </a:pPr>
                      <a:r>
                        <a:rPr lang="zh-CN" sz="1400">
                          <a:latin typeface="楷体_GB2312"/>
                          <a:ea typeface="楷体_GB2312"/>
                        </a:rPr>
                        <a:t>基层政权组织对村委会和居委会的工作给予指导、支持和帮助，但不得干预依法属于村委会和居委会自治范围内的事情</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8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317625"/>
            <a:ext cx="10509250" cy="3046095"/>
          </a:xfrm>
          <a:prstGeom prst="rect">
            <a:avLst/>
          </a:prstGeom>
          <a:noFill/>
        </p:spPr>
        <p:txBody>
          <a:bodyPr wrap="square" rtlCol="0">
            <a:sp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10.[</a:t>
            </a:r>
            <a:r>
              <a:rPr lang="zh-CN" altLang="en-US" sz="1600">
                <a:latin typeface="仿宋" panose="02010609060101010101" charset="-122"/>
                <a:ea typeface="仿宋" panose="02010609060101010101" charset="-122"/>
                <a:cs typeface="仿宋" panose="02010609060101010101" charset="-122"/>
              </a:rPr>
              <a:t>北京顺义区</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高一期末</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某社区为解决老旧小区停车难问题，召开居民议事会。居民代表围绕</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是否占用绿化带</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如何分配停车位</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等问题展开讨论，最终通过投票确定了</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错时共享停车位＋部分绿化带改造</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的实施方案。该社区的做法体现了基层群众自治中的（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民主选举</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居民投票选出停车位分配方案</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民主协商</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居民议事会讨论公共事务</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民主决策</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通过投票确定最终实施方案</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民主监督</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对方案实施过程进行全程监督</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5" name="文本框 4"/>
          <p:cNvSpPr txBox="1"/>
          <p:nvPr/>
        </p:nvSpPr>
        <p:spPr>
          <a:xfrm>
            <a:off x="1069340" y="1047115"/>
            <a:ext cx="824166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9  </a:t>
            </a:r>
            <a:r>
              <a:rPr lang="zh-CN" altLang="en-US" sz="2000" b="1">
                <a:latin typeface="黑体" panose="02010609060101010101" charset="-122"/>
                <a:ea typeface="黑体" panose="02010609060101010101" charset="-122"/>
                <a:cs typeface="黑体" panose="02010609060101010101" charset="-122"/>
              </a:rPr>
              <a:t>混淆民主选举、民主协商、民主决策、民主管理、民主监督</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4839970" y="2021840"/>
            <a:ext cx="4705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9000" y="4642485"/>
            <a:ext cx="10689590" cy="1322070"/>
          </a:xfrm>
          <a:prstGeom prst="rect">
            <a:avLst/>
          </a:prstGeom>
        </p:spPr>
        <p:txBody>
          <a:bodyPr wrap="square">
            <a:spAutoFit/>
          </a:bodyPr>
          <a:p>
            <a:pPr indent="0" algn="just" defTabSz="266700">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【解析】本题考查人民群众直接行使民主权利的生动实践。居民投票选出停车位分配方案属于民主决策，不属于民主选举的范畴，</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不选。居民议事会讨论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是否占用绿化带</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如何分配停车位</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等公共事务，这体现了居民之间进行民主协商，共同探讨解决问题的办法，</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正确。通过投票确定最终的</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错时共享停车位＋部分绿化带改造</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实施方案，这是居民参与民主决策的表现，通过投票这种方式来决定公共事务的解决方案，</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正确。材料未提及对方案实施过程进行全程监督，没有体现民主监督，</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1297940"/>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【易错警示】区分五个</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民主</a:t>
            </a:r>
            <a:r>
              <a:rPr lang="en-US" altLang="zh-CN">
                <a:solidFill>
                  <a:srgbClr val="0070C0"/>
                </a:solidFill>
                <a:latin typeface="黑体" panose="02010609060101010101" charset="-122"/>
                <a:ea typeface="黑体" panose="02010609060101010101" charset="-122"/>
                <a:cs typeface="黑体" panose="02010609060101010101" charset="-122"/>
              </a:rPr>
              <a:t>”</a:t>
            </a:r>
            <a:endParaRPr lang="en-US" altLang="zh-CN">
              <a:solidFill>
                <a:srgbClr val="0070C0"/>
              </a:solidFill>
              <a:latin typeface="黑体" panose="02010609060101010101" charset="-122"/>
              <a:ea typeface="黑体" panose="02010609060101010101" charset="-122"/>
              <a:cs typeface="黑体" panose="02010609060101010101" charset="-122"/>
            </a:endParaRPr>
          </a:p>
        </p:txBody>
      </p:sp>
      <p:graphicFrame>
        <p:nvGraphicFramePr>
          <p:cNvPr id="4" name="表格 3"/>
          <p:cNvGraphicFramePr/>
          <p:nvPr>
            <p:custDataLst>
              <p:tags r:id="rId2"/>
            </p:custDataLst>
          </p:nvPr>
        </p:nvGraphicFramePr>
        <p:xfrm>
          <a:off x="1869440" y="1945640"/>
          <a:ext cx="8402955" cy="2632075"/>
        </p:xfrm>
        <a:graphic>
          <a:graphicData uri="http://schemas.openxmlformats.org/drawingml/2006/table">
            <a:tbl>
              <a:tblPr/>
              <a:tblGrid>
                <a:gridCol w="1205865"/>
                <a:gridCol w="7197090"/>
              </a:tblGrid>
              <a:tr h="292735">
                <a:tc>
                  <a:txBody>
                    <a:bodyPr/>
                    <a:p>
                      <a:pPr marL="0" indent="0" algn="ctr">
                        <a:spcBef>
                          <a:spcPct val="0"/>
                        </a:spcBef>
                        <a:spcAft>
                          <a:spcPct val="0"/>
                        </a:spcAft>
                      </a:pPr>
                      <a:r>
                        <a:rPr lang="zh-CN" sz="1400">
                          <a:latin typeface="黑体" panose="02010609060101010101" charset="-122"/>
                          <a:ea typeface="黑体" panose="02010609060101010101" charset="-122"/>
                        </a:rPr>
                        <a:t>形式</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内容</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92100">
                <a:tc>
                  <a:txBody>
                    <a:bodyPr/>
                    <a:p>
                      <a:pPr marL="0" algn="ctr">
                        <a:buClrTx/>
                        <a:buSzTx/>
                        <a:buFontTx/>
                      </a:pPr>
                      <a:r>
                        <a:rPr lang="zh-CN" sz="1400">
                          <a:latin typeface="黑体" panose="02010609060101010101" charset="-122"/>
                          <a:ea typeface="黑体" panose="02010609060101010101" charset="-122"/>
                        </a:rPr>
                        <a:t>民主选举</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直接选举产生村委会、居委会成员</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84835">
                <a:tc>
                  <a:txBody>
                    <a:bodyPr/>
                    <a:p>
                      <a:pPr marL="0" algn="ctr">
                        <a:buClrTx/>
                        <a:buSzTx/>
                        <a:buFontTx/>
                      </a:pPr>
                      <a:r>
                        <a:rPr lang="zh-CN" sz="1400">
                          <a:latin typeface="黑体" panose="02010609060101010101" charset="-122"/>
                          <a:ea typeface="黑体" panose="02010609060101010101" charset="-122"/>
                        </a:rPr>
                        <a:t>民主协商</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有序参与，合理表达，在街道或乡镇、社区或行政村以及企事业单位等不同的层次展开</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84835">
                <a:tc>
                  <a:txBody>
                    <a:bodyPr/>
                    <a:p>
                      <a:pPr marL="0" algn="ctr">
                        <a:buClrTx/>
                        <a:buSzTx/>
                        <a:buFontTx/>
                      </a:pPr>
                      <a:r>
                        <a:rPr lang="zh-CN" sz="1400">
                          <a:latin typeface="黑体" panose="02010609060101010101" charset="-122"/>
                          <a:ea typeface="黑体" panose="02010609060101010101" charset="-122"/>
                        </a:rPr>
                        <a:t>民主决策</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在农村凡关系村民公共利益的事项都要由村民以直接或间接参与的方式集体作出决定。在城市，社区公共事务的民主决策通过召开居民会议进行</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84835">
                <a:tc>
                  <a:txBody>
                    <a:bodyPr/>
                    <a:p>
                      <a:pPr marL="0" algn="ctr">
                        <a:buClrTx/>
                        <a:buSzTx/>
                        <a:buFontTx/>
                      </a:pPr>
                      <a:r>
                        <a:rPr lang="zh-CN" sz="1400">
                          <a:latin typeface="黑体" panose="02010609060101010101" charset="-122"/>
                          <a:ea typeface="黑体" panose="02010609060101010101" charset="-122"/>
                        </a:rPr>
                        <a:t>民主管理</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依法制定自治章程和议事规则，推动日常管理工作的</a:t>
                      </a:r>
                      <a:r>
                        <a:rPr lang="zh-CN" sz="1400">
                          <a:latin typeface="Times New Roman" panose="02020603050405020304"/>
                          <a:ea typeface="楷体_GB2312"/>
                        </a:rPr>
                        <a:t>制度化、规范化、程序化</a:t>
                      </a:r>
                      <a:endParaRPr lang="zh-CN" sz="14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92735">
                <a:tc>
                  <a:txBody>
                    <a:bodyPr/>
                    <a:p>
                      <a:pPr marL="0" algn="ctr">
                        <a:buClrTx/>
                        <a:buSzTx/>
                        <a:buFontTx/>
                      </a:pPr>
                      <a:r>
                        <a:rPr lang="zh-CN" sz="1400">
                          <a:latin typeface="黑体" panose="02010609060101010101" charset="-122"/>
                          <a:ea typeface="黑体" panose="02010609060101010101" charset="-122"/>
                        </a:rPr>
                        <a:t>民主监督</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防止以权谋私，避免管理工作的失误</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8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317625"/>
            <a:ext cx="10509250" cy="3415030"/>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11.[</a:t>
            </a:r>
            <a:r>
              <a:rPr lang="zh-CN" altLang="en-US">
                <a:latin typeface="仿宋" panose="02010609060101010101" charset="-122"/>
                <a:ea typeface="仿宋" panose="02010609060101010101" charset="-122"/>
                <a:cs typeface="仿宋" panose="02010609060101010101" charset="-122"/>
              </a:rPr>
              <a:t>云南曲靖</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某村在推进基层治理中形成了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三委联动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机制，村党支部委员会领导、村民委员会执行、村务监督委员会监督，</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三委</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各司其职、相互配合，形成协同高效的基层治理合力。在该村基层治理的实践中（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基层党组织保证基层治理的正确方向</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村委会依法行使基层行政机关的权力</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村务监督委员会依法制定自治章程</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坚持基层民主的直接性和自治性相结合</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047115"/>
            <a:ext cx="824166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10  </a:t>
            </a:r>
            <a:r>
              <a:rPr lang="zh-CN" altLang="en-US" sz="2000" b="1">
                <a:latin typeface="黑体" panose="02010609060101010101" charset="-122"/>
                <a:ea typeface="黑体" panose="02010609060101010101" charset="-122"/>
                <a:cs typeface="黑体" panose="02010609060101010101" charset="-122"/>
              </a:rPr>
              <a:t>不能准确把握政府与村（居）委会之间的关系</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3896995" y="2167890"/>
            <a:ext cx="4705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9000" y="4856480"/>
            <a:ext cx="10689590" cy="1076325"/>
          </a:xfrm>
          <a:prstGeom prst="rect">
            <a:avLst/>
          </a:prstGeom>
        </p:spPr>
        <p:txBody>
          <a:bodyPr wrap="square">
            <a:spAutoFit/>
          </a:bodyPr>
          <a:p>
            <a:pPr indent="0" algn="just" defTabSz="266700">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【解析】本题考查我国的基层群众自治制度。村党支部委员会领导</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三委</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各司其职、相互配合，形成协同高效的基层治理合力，体现了基层党组织保证基层治理的正确方向，</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正确。村委会属于基层群众性自治组织，不行使基层行政机关的权力，</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错误。村民会议依法制定自治章程，</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错误。村民委员会执行、村务监督委员会监督，</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三委</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各司其职、相互配合，形成协同高效的基层治理合力，体现了坚持基层民主的直接性和自治性相结合，</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1297940"/>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【易错警示】与基层群众自治相关的主体及关系</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custDataLst>
              <p:tags r:id="rId2"/>
            </p:custDataLst>
          </p:nvPr>
        </p:nvGraphicFramePr>
        <p:xfrm>
          <a:off x="1818005" y="1808480"/>
          <a:ext cx="7999095" cy="3329940"/>
        </p:xfrm>
        <a:graphic>
          <a:graphicData uri="http://schemas.openxmlformats.org/drawingml/2006/table">
            <a:tbl>
              <a:tblPr/>
              <a:tblGrid>
                <a:gridCol w="657225"/>
                <a:gridCol w="1214755"/>
                <a:gridCol w="6127115"/>
              </a:tblGrid>
              <a:tr h="509270">
                <a:tc rowSpan="5">
                  <a:txBody>
                    <a:bodyPr/>
                    <a:p>
                      <a:pPr marL="0" indent="0" algn="ctr">
                        <a:spcBef>
                          <a:spcPct val="0"/>
                        </a:spcBef>
                        <a:spcAft>
                          <a:spcPct val="0"/>
                        </a:spcAft>
                      </a:pPr>
                      <a:r>
                        <a:rPr lang="zh-CN" sz="1400">
                          <a:latin typeface="黑体" panose="02010609060101010101" charset="-122"/>
                          <a:ea typeface="黑体" panose="02010609060101010101" charset="-122"/>
                        </a:rPr>
                        <a:t>区</a:t>
                      </a:r>
                      <a:r>
                        <a:rPr lang="zh-CN" altLang="zh-CN" sz="1400">
                          <a:latin typeface="黑体" panose="02010609060101010101" charset="-122"/>
                          <a:ea typeface="黑体" panose="02010609060101010101" charset="-122"/>
                        </a:rPr>
                        <a:t>别</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基层政权组织</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楷体_GB2312"/>
                          <a:ea typeface="楷体_GB2312"/>
                        </a:rPr>
                        <a:t>我国的基层政权是指乡、镇、民族乡人民代表大会和人民政府以及不设区的市、市辖区人民代表大会和人民政府，是最低一级行政区域内的国家政权机关</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09270">
                <a:tc v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基层政府</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楷体_GB2312"/>
                          <a:ea typeface="楷体_GB2312"/>
                        </a:rPr>
                        <a:t>即基层行政机关。在农村是指乡镇人民政府，在城市是指不设区的市、市辖区人民政府</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09270">
                <a:tc v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街道办事处</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楷体_GB2312"/>
                          <a:ea typeface="楷体_GB2312"/>
                        </a:rPr>
                        <a:t>是城市基层政权中政府的派出机关，从事相关行政管理工作，与乡镇政府是同一级别</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09270">
                <a:tc v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村</a:t>
                      </a:r>
                      <a:r>
                        <a:rPr lang="en-US" altLang="zh-CN" sz="1400">
                          <a:latin typeface="Times New Roman" panose="02020603050405020304"/>
                          <a:ea typeface="楷体_GB2312"/>
                        </a:rPr>
                        <a:t>(</a:t>
                      </a:r>
                      <a:r>
                        <a:rPr lang="zh-CN" sz="1400">
                          <a:latin typeface="楷体_GB2312"/>
                          <a:ea typeface="楷体_GB2312"/>
                        </a:rPr>
                        <a:t>社区</a:t>
                      </a:r>
                      <a:r>
                        <a:rPr lang="en-US" altLang="zh-CN" sz="1400">
                          <a:latin typeface="Times New Roman" panose="02020603050405020304"/>
                          <a:ea typeface="楷体_GB2312"/>
                        </a:rPr>
                        <a:t>)</a:t>
                      </a:r>
                      <a:r>
                        <a:rPr lang="zh-CN" sz="1400">
                          <a:latin typeface="楷体_GB2312"/>
                          <a:ea typeface="楷体_GB2312"/>
                        </a:rPr>
                        <a:t>党支部</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楷体_GB2312"/>
                          <a:ea typeface="楷体_GB2312"/>
                        </a:rPr>
                        <a:t>是中国共产党在村</a:t>
                      </a:r>
                      <a:r>
                        <a:rPr lang="en-US" altLang="zh-CN" sz="1400">
                          <a:latin typeface="Times New Roman" panose="02020603050405020304"/>
                          <a:ea typeface="楷体_GB2312"/>
                        </a:rPr>
                        <a:t>(</a:t>
                      </a:r>
                      <a:r>
                        <a:rPr lang="zh-CN" sz="1400">
                          <a:latin typeface="楷体_GB2312"/>
                          <a:ea typeface="楷体_GB2312"/>
                        </a:rPr>
                        <a:t>社区</a:t>
                      </a:r>
                      <a:r>
                        <a:rPr lang="en-US" altLang="zh-CN" sz="1400">
                          <a:latin typeface="Times New Roman" panose="02020603050405020304"/>
                          <a:ea typeface="楷体_GB2312"/>
                        </a:rPr>
                        <a:t>)</a:t>
                      </a:r>
                      <a:r>
                        <a:rPr lang="zh-CN" sz="1400">
                          <a:latin typeface="楷体_GB2312"/>
                          <a:ea typeface="楷体_GB2312"/>
                        </a:rPr>
                        <a:t>的基层组织，领导村</a:t>
                      </a:r>
                      <a:r>
                        <a:rPr lang="en-US" altLang="zh-CN" sz="1400">
                          <a:latin typeface="Times New Roman" panose="02020603050405020304"/>
                          <a:ea typeface="楷体_GB2312"/>
                        </a:rPr>
                        <a:t>(</a:t>
                      </a:r>
                      <a:r>
                        <a:rPr lang="zh-CN" sz="1400">
                          <a:latin typeface="楷体_GB2312"/>
                          <a:ea typeface="楷体_GB2312"/>
                        </a:rPr>
                        <a:t>居</a:t>
                      </a:r>
                      <a:r>
                        <a:rPr lang="en-US" altLang="zh-CN" sz="1400">
                          <a:latin typeface="Times New Roman" panose="02020603050405020304"/>
                          <a:ea typeface="楷体_GB2312"/>
                        </a:rPr>
                        <a:t>)</a:t>
                      </a:r>
                      <a:r>
                        <a:rPr lang="zh-CN" sz="1400">
                          <a:latin typeface="楷体_GB2312"/>
                          <a:ea typeface="楷体_GB2312"/>
                        </a:rPr>
                        <a:t>委会的工作，与村</a:t>
                      </a:r>
                      <a:r>
                        <a:rPr lang="en-US" altLang="zh-CN" sz="1400">
                          <a:latin typeface="Times New Roman" panose="02020603050405020304"/>
                          <a:ea typeface="楷体_GB2312"/>
                        </a:rPr>
                        <a:t>(</a:t>
                      </a:r>
                      <a:r>
                        <a:rPr lang="zh-CN" sz="1400">
                          <a:latin typeface="楷体_GB2312"/>
                          <a:ea typeface="楷体_GB2312"/>
                        </a:rPr>
                        <a:t>居</a:t>
                      </a:r>
                      <a:r>
                        <a:rPr lang="en-US" altLang="zh-CN" sz="1400">
                          <a:latin typeface="Times New Roman" panose="02020603050405020304"/>
                          <a:ea typeface="楷体_GB2312"/>
                        </a:rPr>
                        <a:t>)</a:t>
                      </a:r>
                      <a:r>
                        <a:rPr lang="zh-CN" sz="1400">
                          <a:latin typeface="楷体_GB2312"/>
                          <a:ea typeface="楷体_GB2312"/>
                        </a:rPr>
                        <a:t>委会是领导与被领导的关系</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09270">
                <a:tc v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基层群众性</a:t>
                      </a:r>
                      <a:r>
                        <a:rPr lang="zh-CN" sz="1400">
                          <a:latin typeface="楷体_GB2312"/>
                          <a:ea typeface="楷体_GB2312"/>
                          <a:sym typeface="+mn-ea"/>
                        </a:rPr>
                        <a:t>自治组织</a:t>
                      </a:r>
                      <a:endParaRPr lang="zh-CN" sz="1400">
                        <a:latin typeface="楷体_GB2312"/>
                        <a:ea typeface="楷体_GB2312"/>
                      </a:endParaRPr>
                    </a:p>
                    <a:p>
                      <a:pPr marL="0" indent="0" algn="ctr">
                        <a:spcBef>
                          <a:spcPct val="0"/>
                        </a:spcBef>
                        <a:spcAft>
                          <a:spcPct val="0"/>
                        </a:spcAft>
                      </a:pP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400">
                          <a:latin typeface="楷体_GB2312"/>
                          <a:ea typeface="楷体_GB2312"/>
                          <a:sym typeface="+mn-ea"/>
                        </a:rPr>
                        <a:t>包括城市的居民委员会、农村的村民委员会</a:t>
                      </a:r>
                      <a:endParaRPr lang="zh-CN" sz="1400">
                        <a:latin typeface="楷体_GB2312"/>
                        <a:ea typeface="楷体_GB2312"/>
                        <a:sym typeface="+mn-ea"/>
                      </a:endParaRPr>
                    </a:p>
                    <a:p>
                      <a:pPr marL="0" indent="0" algn="l">
                        <a:spcBef>
                          <a:spcPct val="0"/>
                        </a:spcBef>
                        <a:spcAft>
                          <a:spcPct val="0"/>
                        </a:spcAft>
                      </a:pPr>
                      <a:r>
                        <a:rPr lang="en-US" altLang="zh-CN" sz="1400">
                          <a:latin typeface="Times New Roman" panose="02020603050405020304"/>
                          <a:ea typeface="楷体_GB2312"/>
                        </a:rPr>
                        <a:t> </a:t>
                      </a:r>
                      <a:endParaRPr lang="en-US" altLang="zh-CN" sz="14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783590">
                <a:tc>
                  <a:txBody>
                    <a:bodyPr/>
                    <a:p>
                      <a:pPr marL="0" algn="ctr">
                        <a:buClrTx/>
                        <a:buSzTx/>
                        <a:buFontTx/>
                      </a:pPr>
                      <a:r>
                        <a:rPr lang="zh-CN" sz="1400">
                          <a:latin typeface="黑体" panose="02010609060101010101" charset="-122"/>
                          <a:ea typeface="黑体" panose="02010609060101010101" charset="-122"/>
                        </a:rPr>
                        <a:t>联系</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2">
                  <a:txBody>
                    <a:bodyPr/>
                    <a:p>
                      <a:pPr marL="0" indent="0" algn="l">
                        <a:spcBef>
                          <a:spcPct val="0"/>
                        </a:spcBef>
                        <a:spcAft>
                          <a:spcPct val="0"/>
                        </a:spcAft>
                      </a:pPr>
                      <a:r>
                        <a:rPr lang="zh-CN" altLang="en-US" sz="1400">
                          <a:latin typeface="楷体_GB2312"/>
                          <a:ea typeface="楷体_GB2312"/>
                        </a:rPr>
                        <a:t>基层政权组织与基层群众性自治组织是指导与被指导的关系，基层政权组织对村委会和居委会的工作给予指导、支持和帮助，但不得干预依法属于村委会和居委会自治范围内的事情；基层群众性自治组织与基层政权组织是协助与被协助的关系，村委会和居委会协助基层政权组织开展工作</a:t>
                      </a:r>
                      <a:endParaRPr lang="zh-CN" altLang="en-US"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231775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第</a:t>
            </a: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六课</a:t>
            </a:r>
            <a:r>
              <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r>
              <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rPr>
              <a:t>综合上分</a:t>
            </a:r>
            <a:endPar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云南丽江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开学考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近年来，民进中央深入调研，做好长江生态环境保护民主监督工作。围绕建设长江国家文化公园、加强长江生态环境教育等方面建言献策；持续开展长江生态环境保护政策宣传、科普服务、江豚与候鸟保护等公益活动；做好过程记录，讲好长江大保护、人与自然和谐共生的故事。这是民进中央（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围绕生态文明的重要问题，开展协商式监督</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发挥自身优势集智聚力保护长江生态环境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积极参政议政，行使推进生态文明建设职能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开展调查研究，提高管理基层公益事业水平</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167890" y="24320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914265"/>
            <a:ext cx="10778490" cy="108775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【解析】本题考查我国政党制度的优越性。材料表明民进中央围绕生态文明的重要问题，开展协商式监督，发挥自身优势，集智聚力保护长江生态环境，</a:t>
            </a:r>
            <a:r>
              <a:rPr lang="en-US" altLang="en-US">
                <a:latin typeface="黑体" panose="02010609060101010101" charset="-122"/>
                <a:ea typeface="黑体" panose="02010609060101010101" charset="-122"/>
                <a:cs typeface="黑体" panose="02010609060101010101" charset="-122"/>
              </a:rPr>
              <a:t>①②</a:t>
            </a:r>
            <a:r>
              <a:rPr lang="zh-CN" altLang="en-US">
                <a:latin typeface="黑体" panose="02010609060101010101" charset="-122"/>
                <a:ea typeface="黑体" panose="02010609060101010101" charset="-122"/>
                <a:cs typeface="黑体" panose="02010609060101010101" charset="-122"/>
              </a:rPr>
              <a:t>符合题意；民主党派不是国家机关不能履行国家职能，</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不选；材料未体现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基层公益事业</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，且民进中央也不是这一事业的管理主体，</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908685" y="1137285"/>
            <a:ext cx="10561955" cy="3415030"/>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河北衡水</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调研</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7</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23</a:t>
            </a:r>
            <a:r>
              <a:rPr lang="zh-CN" altLang="en-US">
                <a:latin typeface="黑体" panose="02010609060101010101" charset="-122"/>
                <a:ea typeface="黑体" panose="02010609060101010101" charset="-122"/>
              </a:rPr>
              <a:t>日，中共中央召开党外人士座谈会，就当前经济形势和下半年经济工作听取各民主党派中央、全国工商联负责人和无党派人士代表的意见建议。与会人士就推动科技创新和产业创新跨区域协同、促进文体旅商融合发展、促进服务业消费等提出意见和建议。这表明（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民主党派与共产党通力合作，共同致力于现代化建设</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民主党派坚持共产党的领导，参加国家政权和大政方针协商</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政协发挥专门协商机构职能，为经济社会发展建言献策</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我国政党制度能够广泛凝聚社会共识，助力决策科学化</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574020" y="195961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02640" y="4552315"/>
            <a:ext cx="10668635"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【解析】本题考查我国的政党制度。各民主党派中央在座谈会上提出推动科技创新和产业创新跨区域协同等建议，表明他们与中国共产党通力合作，共同致力于现代化建设，</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正确。各民主党派中央、全国工商联负责人和无党派人士代表就经济工作提出意见建议，表明我国政党制度能够凝聚社会各界共识，助力决策科学化，</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正确。民主党派通过座谈会参与协商，体现了坚持党的领导，但材料未直接体现</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参加国家政权</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排除。材料未提及政协，</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3157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湖南雅礼中学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4</a:t>
            </a:r>
            <a:r>
              <a:rPr lang="zh-CN" altLang="en-US">
                <a:latin typeface="黑体" panose="02010609060101010101" charset="-122"/>
                <a:ea typeface="黑体" panose="02010609060101010101" charset="-122"/>
              </a:rPr>
              <a:t>月，全国政协教科卫体委员会调研组赴杭州调研人工智能服务经济主战场议题，通过协商座谈会总结典型经验，形成调研报告并向中央提出政策建议，助力</a:t>
            </a:r>
            <a:r>
              <a:rPr lang="en-US" altLang="zh-CN">
                <a:latin typeface="黑体" panose="02010609060101010101" charset="-122"/>
                <a:ea typeface="黑体" panose="02010609060101010101" charset="-122"/>
              </a:rPr>
              <a:t>AI</a:t>
            </a:r>
            <a:r>
              <a:rPr lang="zh-CN" altLang="en-US">
                <a:latin typeface="黑体" panose="02010609060101010101" charset="-122"/>
                <a:ea typeface="黑体" panose="02010609060101010101" charset="-122"/>
              </a:rPr>
              <a:t>技术转化为现实生产力。该调研旨在为人工智能赋能经济发展提供决策参考。材料表明（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民主党派与中国共产党通力合作，是亲密友党</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人民政协聚焦经济发展重大问题参政议政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调查研究系人民政协的常态化基础性工作</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人民政协依托人才优势持续深化职能建设</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8850630" y="190119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5345" y="4260850"/>
            <a:ext cx="1077849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【解析】本题考查我国的政党制度。材料强调全国政协教科卫体委员会调研组开展调研，未涉及各民主党派与中国共产党的关系，</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全国政协教科卫体委员会围绕推动人工智能更好服务经济主战场等议题开展调研，形成调研报告向中央提出政策建议。这体现了人民政协围绕经济发展等重要问题，履行参政议政职能，为党和国家决策提供参考，</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全国政协教科卫体委员会通过赴浙江杭州开展调研，召开协商座谈会了解典型经验做法等方式开展工作，这表明调查研究是人民政协的一项基础性、经常性工作，人民政协通过调研等方式了解实际情况，更好地履行职能，</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正确。人民政协开展调研等活动是在履行其参政议政职能，题干并没有体现依托人才优势持续深化职能建设，</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690813"/>
            <a:ext cx="9128760" cy="147637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【易错警示】人民政协</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民主党派</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在人民政协的组成中，不仅有民主党派，还有中国共产党及无党派人士等。中国人民政治协商会议全国委员会由中国共产党、各民主党派、无党派人士、人民团体、各少数民族和各界的代表，香港特别行政区同胞、澳门特别行政区同胞、台湾同胞和归国侨胞的代表以及特别邀请的人士组成。</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四川绵阳南山中学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年，某市政协以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善议协商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品牌为总牵引，围绕人工智能、乡村振兴等开展调研督导、提出意见建议，并通过</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小板凳议事会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书记茶摊</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等一批新协商载体，让政协委员</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沉</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下去、两委干部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起来、党员群众</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融</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进来，现场破解群众急难愁盼问题。这表明人民政协（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围绕团结和平等两大主题，始终为人民服务</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聚焦党和国家中心任务，不断提高工作质效</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作为爱国者的政治联盟，履行参政议政职能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搭建协商民主新平台，着力增共识、促发展</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404745" y="223393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7730" y="4820920"/>
            <a:ext cx="1047623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【解析】本题考查人民政协的主题和职能。团结和民主是人民政协的两大主题，</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排除。人民政协聚焦党和国家中心任务，围绕人工智能、乡村振兴等开展工作，提高工作质效，</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正确。人民政协是爱国统一战线的组织，不是政治联盟</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政治联盟是民主党派的性质</a:t>
            </a:r>
            <a:r>
              <a:rPr lang="en-US" altLang="zh-CN" sz="1600">
                <a:latin typeface="黑体" panose="02010609060101010101" charset="-122"/>
                <a:ea typeface="黑体" panose="02010609060101010101" charset="-122"/>
                <a:cs typeface="黑体" panose="02010609060101010101" charset="-122"/>
              </a:rPr>
              <a:t> )</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排除。通过</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小板凳议事会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等一批新协商载体，这表明人民政协搭建协商民主新平台，着力增共识、促发展，</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9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915670" y="1102360"/>
            <a:ext cx="1046353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四川内江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某市政协召开</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年度反映社情民意信息座谈会，明确本年度信息收集报送的重点领域，包括聚焦经济社会发展重大战略和进一步全面深化改革中的重点问题、聚焦民生方面的难点问题和社会关注的热点问题等。这表明人民政协（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作为爱国者的政治联盟，具有法律赋予的参政权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丰富协商民主的形式，提高建言献策能力和水平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聚焦党和国家中心任务，发挥协商民主的独特优势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充分发挥专门协商机构作用，解决群众急难愁盼问题</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687185" y="187515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291965"/>
            <a:ext cx="1066038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【解析】本题考查我国的政党制度。人民政协是多党合作和政治协商的机构，是中国人民爱国统一战线的组织，不是爱国者的政治联盟，且各民主党派具有法律赋予的参政权，</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排除。明确本年度信息收集报送的重点领域，主要是围绕特定问题收集社情民意，未体现丰富协商民主的形式，也未提及提高建言献策能力和水平相关内容，</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不选。聚焦经济社会发展重大战略、民生难点及社会热点等问题，这体现了人民政协围绕党和国家中心任务，发挥协商民主的独特优势，</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正确。关注民生方面的难点问题和社会关注的热点问题，表明人民政协充分发挥专门协商机构作用，致力于解决群众急难愁盼问题，</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9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3157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湖北襄阳五中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适应考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9</a:t>
            </a:r>
            <a:r>
              <a:rPr lang="zh-CN" altLang="en-US">
                <a:latin typeface="黑体" panose="02010609060101010101" charset="-122"/>
                <a:ea typeface="黑体" panose="02010609060101010101" charset="-122"/>
              </a:rPr>
              <a:t>月，习近平总书记在全国民族团结进步表彰大会上再次强调：中华民族是有着五千多年文明史的伟大民族。我国各民族共同开拓了祖国的辽阔疆域，共同缔造了统一的多民族国家，共同书写了辉煌的中国历史，共同创造了灿烂的中华文化，共同培育了伟大的民族精神。中华民族共同体的形成和发展是人心所向、大势所趋、历史必然。为此我们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坚持民族区域自治制度，铸牢中华民族共同体意识</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努力保障民族自治地方的人民依法充分行使自治权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坚持各民族共同繁荣，构建社会主义新型民族关系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实现少数民族特殊利益与国家整体利益的统一协调</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8672830" y="225107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6290" y="4808855"/>
            <a:ext cx="1066038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民族区域自治制度。中华民族共同体的形成和发展是人心所向、大势所趋、历史必然。为此我们要坚持民族区域自治制度，铸牢中华民族共同体意识，实现少数民族特殊利益与国家整体利益的统一协调，不断增强民族凝聚力，</a:t>
            </a:r>
            <a:r>
              <a:rPr lang="en-US" altLang="en-US" sz="1600">
                <a:latin typeface="黑体" panose="02010609060101010101" charset="-122"/>
                <a:ea typeface="黑体" panose="02010609060101010101" charset="-122"/>
                <a:cs typeface="黑体" panose="02010609060101010101" charset="-122"/>
              </a:rPr>
              <a:t>①④</a:t>
            </a:r>
            <a:r>
              <a:rPr lang="zh-CN" altLang="en-US" sz="1600">
                <a:latin typeface="黑体" panose="02010609060101010101" charset="-122"/>
                <a:ea typeface="黑体" panose="02010609060101010101" charset="-122"/>
                <a:cs typeface="黑体" panose="02010609060101010101" charset="-122"/>
              </a:rPr>
              <a:t>正确。行使自治权的主体是民族自治地方的人大和政府，</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不选。新中国成立以来，我国已经形成了平等团结互助和谐的社会主义新型民族关系，</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9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9500"/>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rPr>
              <a:t>6.</a:t>
            </a:r>
            <a:r>
              <a:rPr lang="en-US" altLang="zh-CN" sz="1600">
                <a:latin typeface="黑体" panose="02010609060101010101" charset="-122"/>
                <a:ea typeface="黑体" panose="02010609060101010101" charset="-122"/>
              </a:rPr>
              <a:t>2025</a:t>
            </a:r>
            <a:r>
              <a:rPr lang="zh-CN" altLang="en-US" sz="1600">
                <a:latin typeface="黑体" panose="02010609060101010101" charset="-122"/>
                <a:ea typeface="黑体" panose="02010609060101010101" charset="-122"/>
              </a:rPr>
              <a:t>年是新疆维吾尔自治区成立</a:t>
            </a:r>
            <a:r>
              <a:rPr lang="en-US" altLang="zh-CN" sz="1600">
                <a:latin typeface="黑体" panose="02010609060101010101" charset="-122"/>
                <a:ea typeface="黑体" panose="02010609060101010101" charset="-122"/>
              </a:rPr>
              <a:t>70</a:t>
            </a:r>
            <a:r>
              <a:rPr lang="zh-CN" altLang="en-US" sz="1600">
                <a:latin typeface="黑体" panose="02010609060101010101" charset="-122"/>
                <a:ea typeface="黑体" panose="02010609060101010101" charset="-122"/>
              </a:rPr>
              <a:t>周年。七十年砥砺奋进，七十载春华秋实，巍巍昆仑，见证沧桑巨变</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经济社会稳定发展，农业综合生产能力和现代化装备水平大幅提高，工业生产从无到有，中欧班列串联起与中亚、欧洲的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贸易丝路</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，这些成就得益于我国（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新疆干部群众勠力同心、团结奋斗，依法行使自治权</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集中统一领导与民族区域自治有机结合，国家根据新疆的特点，助力其经济发展</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新疆扛起主体责任，将自力更生与对外开放有机结合</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民族命运共同体意识逐步铸牢，内需外贸实现跨越式发展</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②④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4319905" y="170497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6290" y="4011930"/>
            <a:ext cx="10659110" cy="215582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【解析】本题考查民族区域自治制度。民族自治地方的自治机关拥有自治权，</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在国家的统一领导下，通过一系列政策扶持、资金投入等，为新疆的发展提供坚实的后盾和保障，使得新疆在经济、农业、工业等方面取得了巨大成就，表明我国的民族区域自治制度是国家的集中统一领导与民族区域自治的有机结合，国家根据新疆的特点和需要，助力其经济发展，</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新疆在发展过程中扛起主体责任，将自力更生与对外开放有机结合。一方面依靠自身努力，提升农业综合生产能力、工业生产能力等；另一方面通过中欧班列等方式加强与中亚、欧洲的贸易往来，实现对外开放，这种结合促进了新疆的发展，是取得成就的原因，</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正确。民族命运共同体意识逐步铸牢，内需外贸实现跨越式发展，是结果而非原因，</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9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950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7.[</a:t>
            </a:r>
            <a:r>
              <a:rPr lang="zh-CN" altLang="en-US">
                <a:latin typeface="仿宋" panose="02010609060101010101" charset="-122"/>
                <a:ea typeface="仿宋" panose="02010609060101010101" charset="-122"/>
                <a:cs typeface="仿宋" panose="02010609060101010101" charset="-122"/>
              </a:rPr>
              <a:t>四川成都</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年是西藏民主改革和百万农奴解放</a:t>
            </a:r>
            <a:r>
              <a:rPr lang="en-US" altLang="zh-CN">
                <a:latin typeface="黑体" panose="02010609060101010101" charset="-122"/>
                <a:ea typeface="黑体" panose="02010609060101010101" charset="-122"/>
              </a:rPr>
              <a:t>65</a:t>
            </a:r>
            <a:r>
              <a:rPr lang="zh-CN" altLang="en-US">
                <a:latin typeface="黑体" panose="02010609060101010101" charset="-122"/>
                <a:ea typeface="黑体" panose="02010609060101010101" charset="-122"/>
              </a:rPr>
              <a:t>周年。</a:t>
            </a:r>
            <a:r>
              <a:rPr lang="en-US" altLang="zh-CN">
                <a:latin typeface="黑体" panose="02010609060101010101" charset="-122"/>
                <a:ea typeface="黑体" panose="02010609060101010101" charset="-122"/>
              </a:rPr>
              <a:t>65</a:t>
            </a:r>
            <a:r>
              <a:rPr lang="zh-CN" altLang="en-US">
                <a:latin typeface="黑体" panose="02010609060101010101" charset="-122"/>
                <a:ea typeface="黑体" panose="02010609060101010101" charset="-122"/>
              </a:rPr>
              <a:t>年来，中国共产党团结带领西藏各族人民创造了彪炳千秋、利泽万代、亘古未有的历史功绩，西藏从黑暗走向光明、从落后走向进步、从贫穷走向富裕、从专制走向民主、从封闭走向开放，社会制度实现历史性跨越，经济社会实现全面发展，人民生活极大改善，城乡面貌今非昔比。西藏发生翻天覆地的变化得益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党的领导为西藏发展提供了根本政治保证</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西藏自治区各国家机关充分行使了自治权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西藏人民的宗教信仰得到了国家支持</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马克思主义民族理论与西藏具体实际相结合</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514840" y="22453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6290" y="4732020"/>
            <a:ext cx="1065911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【解析】本题考查民族区域自治制度显著的优越性。</a:t>
            </a:r>
            <a:r>
              <a:rPr lang="en-US" altLang="zh-CN" sz="1600">
                <a:latin typeface="黑体" panose="02010609060101010101" charset="-122"/>
                <a:ea typeface="黑体" panose="02010609060101010101" charset="-122"/>
                <a:cs typeface="黑体" panose="02010609060101010101" charset="-122"/>
              </a:rPr>
              <a:t>65</a:t>
            </a:r>
            <a:r>
              <a:rPr lang="zh-CN" altLang="en-US" sz="1600">
                <a:latin typeface="黑体" panose="02010609060101010101" charset="-122"/>
                <a:ea typeface="黑体" panose="02010609060101010101" charset="-122"/>
                <a:cs typeface="黑体" panose="02010609060101010101" charset="-122"/>
              </a:rPr>
              <a:t>年来，中国共产党团结带领西藏各族人民创造了彪炳千秋、利泽万代、亘古未有的历史功绩，使西藏发生翻天覆地的变化，这得益于党的领导为西藏发展提供了根本政治保证，把马克思主义民族理论与西藏具体实际相结合，</a:t>
            </a:r>
            <a:r>
              <a:rPr lang="en-US" altLang="en-US" sz="1600">
                <a:latin typeface="黑体" panose="02010609060101010101" charset="-122"/>
                <a:ea typeface="黑体" panose="02010609060101010101" charset="-122"/>
                <a:cs typeface="黑体" panose="02010609060101010101" charset="-122"/>
              </a:rPr>
              <a:t>①④</a:t>
            </a:r>
            <a:r>
              <a:rPr lang="zh-CN" altLang="en-US" sz="1600">
                <a:latin typeface="黑体" panose="02010609060101010101" charset="-122"/>
                <a:ea typeface="黑体" panose="02010609060101010101" charset="-122"/>
                <a:cs typeface="黑体" panose="02010609060101010101" charset="-122"/>
              </a:rPr>
              <a:t>正确；民族自治地方的人大和人民政府行使自治权，并不是各国家机关都有自治权，</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错误；我国实行宗教信仰自由政策，但这并不代表国家支持人们信仰宗教，</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9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950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8.[</a:t>
            </a:r>
            <a:r>
              <a:rPr lang="zh-CN" altLang="en-US">
                <a:latin typeface="仿宋" panose="02010609060101010101" charset="-122"/>
                <a:ea typeface="仿宋" panose="02010609060101010101" charset="-122"/>
                <a:cs typeface="仿宋" panose="02010609060101010101" charset="-122"/>
              </a:rPr>
              <a:t>江西南昌中学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日起施行的《中华人民共和国农村集体经济组织法》是一部专门规范农村集体经济组织及其运行管理的法律。该法明确了农村集体经济组织成员大会、成员代表大会和理事会、监事会的组成、职权、议事规则和决策程序等，规定了农村集体经济组织内部争议的解决途径。该法的制定和实施有利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规范农村集体经济组织及其行为，促进依法行政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妥善处理农村社会矛盾纠纷，维护社会和谐稳定</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健全乡村治理体制，提高基层治理的法治化水平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保障集体经济组织成员的参与权、表达权和决策权</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4259580" y="21767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750435"/>
            <a:ext cx="1065911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【解析】本题考查我国的基层群众自治制度。农村集体经济组织不属于行政机关，不能依法行政，</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排除。该法规定了农村集体经济组织内部争议的解决途径，这体现了通过法律手段妥善处理矛盾纠纷，维护社会和谐稳定，</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正确。该法明确了农村集体经济组织机构的组成、职权、议事规则等，属于健全乡村治理体制的举措，有利于提升基层治理的法治化水平，</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正确。集体经济组织成员没有决策权，</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9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950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9.[</a:t>
            </a:r>
            <a:r>
              <a:rPr lang="zh-CN" altLang="en-US">
                <a:latin typeface="仿宋" panose="02010609060101010101" charset="-122"/>
                <a:ea typeface="仿宋" panose="02010609060101010101" charset="-122"/>
                <a:cs typeface="仿宋" panose="02010609060101010101" charset="-122"/>
              </a:rPr>
              <a:t>黑龙江哈尔滨三中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为充分激发居民群众参与社区治理的积极性，某市街道党工委充分整合各方资源，以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党员中心户</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的形式，组织辖区商铺经营者、离退休干部、优秀青年志愿者等成立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治</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趣相投的微自治队伍，为社区治理建言献策，围绕楼道堆物、高空抛物等社区治理难题进行头脑风暴，群策群力，推动社区居民由</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被动管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主动融</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转变。这种做法（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能够激发群众自治活力，凝聚基层治理的合力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发挥基层党组织的战斗堡垒作用，增强凝聚力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助推政府公共服务事项下沉基层，提升服务质量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可以优化基层政权配置，消除社区治理难题</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808595" y="22453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750435"/>
            <a:ext cx="1065911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【解析】本题考查我国的基层群众自治制度。街道党工委组织辖区商铺经营者、离退休干部、优秀青年志愿者等成立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趣相投的微自治队伍，为社区治理建言献策，发挥了基层党组织的战斗堡垒作用，激发了群众自治活力，增强了凝聚力，推动社区居民由</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被动管</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向</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主动融</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转变，</a:t>
            </a:r>
            <a:r>
              <a:rPr lang="en-US" altLang="en-US" sz="1600">
                <a:latin typeface="黑体" panose="02010609060101010101" charset="-122"/>
                <a:ea typeface="黑体" panose="02010609060101010101" charset="-122"/>
                <a:cs typeface="黑体" panose="02010609060101010101" charset="-122"/>
              </a:rPr>
              <a:t>①②</a:t>
            </a:r>
            <a:r>
              <a:rPr lang="zh-CN" altLang="en-US" sz="1600">
                <a:latin typeface="黑体" panose="02010609060101010101" charset="-122"/>
                <a:ea typeface="黑体" panose="02010609060101010101" charset="-122"/>
                <a:cs typeface="黑体" panose="02010609060101010101" charset="-122"/>
              </a:rPr>
              <a:t>正确。材料没有涉及助推政府公共服务事项下沉基层，</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不选。社区居委会不是基层政权，且</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消除社区治理难题</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说法过于绝对，</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9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950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10.[</a:t>
            </a:r>
            <a:r>
              <a:rPr lang="zh-CN" altLang="en-US">
                <a:latin typeface="仿宋" panose="02010609060101010101" charset="-122"/>
                <a:ea typeface="仿宋" panose="02010609060101010101" charset="-122"/>
                <a:cs typeface="仿宋" panose="02010609060101010101" charset="-122"/>
              </a:rPr>
              <a:t>河北邢台</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城市更新项目中，老旧小区及城中村改造所占比重不小，但群众利益多样，改造过程中往往</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众口难调</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。某小区由楼栋代表组建自治改造委员会，该委员会负责与居民沟通、监督施工，让群众在项目决策、执行、监督等环节唱主角，推动了改造顺利进行。这说明（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保障群众直接行使民主权利能推动城市更新</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整合各种资源有利于提高基层社会治理合力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协调政府各部门间关系能调动各方的积极性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完善基层民主治理模式有利于寻找</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最大公约数</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720580" y="181673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41520"/>
            <a:ext cx="1065911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【解析】本题考查实行基层民主自治的意义。自治改造委员会由楼栋代表组成，让群众唱主角，保障了人民群众直接行使民主权利，从而有效推动城市更新项目，</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正确。材料未涉及整合各种资源，也未涉及协调政府各部门间的关系，</a:t>
            </a:r>
            <a:r>
              <a:rPr lang="en-US" altLang="en-US">
                <a:latin typeface="黑体" panose="02010609060101010101" charset="-122"/>
                <a:ea typeface="黑体" panose="02010609060101010101" charset="-122"/>
                <a:cs typeface="黑体" panose="02010609060101010101" charset="-122"/>
              </a:rPr>
              <a:t>②③</a:t>
            </a:r>
            <a:r>
              <a:rPr lang="zh-CN" altLang="en-US">
                <a:latin typeface="黑体" panose="02010609060101010101" charset="-122"/>
                <a:ea typeface="黑体" panose="02010609060101010101" charset="-122"/>
                <a:cs typeface="黑体" panose="02010609060101010101" charset="-122"/>
              </a:rPr>
              <a:t>与题意无关。群众自治模式完善了基层民主治理，通过协商和参与，化解分歧，寻找共同利益，解决了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众口难调</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的问题，促进了改造顺利进行，</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9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950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11.[</a:t>
            </a:r>
            <a:r>
              <a:rPr lang="zh-CN" altLang="en-US">
                <a:latin typeface="仿宋" panose="02010609060101010101" charset="-122"/>
                <a:ea typeface="仿宋" panose="02010609060101010101" charset="-122"/>
                <a:cs typeface="仿宋" panose="02010609060101010101" charset="-122"/>
              </a:rPr>
              <a:t>浙江</a:t>
            </a:r>
            <a:r>
              <a:rPr lang="en-US" altLang="zh-CN">
                <a:latin typeface="仿宋" panose="02010609060101010101" charset="-122"/>
                <a:ea typeface="仿宋" panose="02010609060101010101" charset="-122"/>
                <a:cs typeface="仿宋" panose="02010609060101010101" charset="-122"/>
              </a:rPr>
              <a:t>A9</a:t>
            </a:r>
            <a:r>
              <a:rPr lang="zh-CN" altLang="en-US">
                <a:latin typeface="仿宋" panose="02010609060101010101" charset="-122"/>
                <a:ea typeface="仿宋" panose="02010609060101010101" charset="-122"/>
                <a:cs typeface="仿宋" panose="02010609060101010101" charset="-122"/>
              </a:rPr>
              <a:t>协作体</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利用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六尺巷</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得天独厚的传统文化资源，安徽省桐城市秉承</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谦和礼让，知进退、和为贵</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精髓，将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六尺巷</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典故意蕴与基层治理智慧深度融合，创造性推出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六尺巷工作法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，突出源头治理、多元共治、和谐共享，有力提升矛盾纠纷排查调处能力和水平，这有利于（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多元联动，汇聚合力，探索和谐共享的基层治理新路径</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创新基层群众性自治组织，提升社会治理法治化水平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创新基层治理机制，以自治、法治相结合化解社会矛盾</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规范村民权利行使，推动村民自治规范化、制度化发展</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603865" y="181673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1380" y="4461510"/>
            <a:ext cx="1065911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【解析】本题考查基层群众自治制度。将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六尺巷</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典故意蕴与基层治理智慧深度融合，创造性推出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六尺巷工作法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，突出多元共治、和谐共享等，有利于凝聚合力，通过创新基层治理机制，以自治、法治相结合化解社会矛盾，促进基层治理效能的提升，</a:t>
            </a:r>
            <a:r>
              <a:rPr lang="en-US" altLang="en-US" sz="1600">
                <a:latin typeface="黑体" panose="02010609060101010101" charset="-122"/>
                <a:ea typeface="黑体" panose="02010609060101010101" charset="-122"/>
                <a:cs typeface="黑体" panose="02010609060101010101" charset="-122"/>
              </a:rPr>
              <a:t>①③</a:t>
            </a:r>
            <a:r>
              <a:rPr lang="zh-CN" altLang="en-US" sz="1600">
                <a:latin typeface="黑体" panose="02010609060101010101" charset="-122"/>
                <a:ea typeface="黑体" panose="02010609060101010101" charset="-122"/>
                <a:cs typeface="黑体" panose="02010609060101010101" charset="-122"/>
              </a:rPr>
              <a:t>入选。基层群众性自治组织是村委会和居委会。材料中的做法没有创新基层群众性自治组织，</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六尺巷工作法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有利于提升矛盾纠纷排查调处能力，解决纠纷，但材料不涉及规范村民权利行使问题，也不涉及推动村民自治规范化、制度化发展，</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9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950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12.[</a:t>
            </a:r>
            <a:r>
              <a:rPr lang="zh-CN" altLang="en-US">
                <a:latin typeface="仿宋" panose="02010609060101010101" charset="-122"/>
                <a:ea typeface="仿宋" panose="02010609060101010101" charset="-122"/>
                <a:cs typeface="仿宋" panose="02010609060101010101" charset="-122"/>
              </a:rPr>
              <a:t>陕西榆林</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高一质检</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遵义市某社区成立睦邻自管小组，在居民中推选小组长和成员，建立起</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党支部＋居委会＋自管小组＋居民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的多方会商机制，发动社区</a:t>
            </a:r>
            <a:r>
              <a:rPr lang="en-US" altLang="zh-CN">
                <a:latin typeface="黑体" panose="02010609060101010101" charset="-122"/>
                <a:ea typeface="黑体" panose="02010609060101010101" charset="-122"/>
              </a:rPr>
              <a:t>2000</a:t>
            </a:r>
            <a:r>
              <a:rPr lang="zh-CN" altLang="en-US">
                <a:latin typeface="黑体" panose="02010609060101010101" charset="-122"/>
                <a:ea typeface="黑体" panose="02010609060101010101" charset="-122"/>
              </a:rPr>
              <a:t>余名群众参与睦邻自管小组建设，凝聚起居民共建共治合力。在睦邻自管小组的带动下，居民从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自我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我们</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转变，积极参与社区大事小事，集体观念和幸福感越来越强。上述做法（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有利于实现基层治理精细化、智能化，践行全过程人民民主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体现了居民是国家和社会的主人，彰显了人民民主的广泛性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能为基层治理注入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强心剂</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，有利于实现基层治理提质增效</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增强了群众的主人翁意识和集体意识，助力打造基层治理新面貌</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5854065" y="22453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630420"/>
            <a:ext cx="1065911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【解析】本题考查城市居民自治。材料主要体现的是通过多方会商机制和群众参与实现共建共治，未提及基层治理智能化的相关内容，</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排除。人民是国家和社会的主人，且材料主要体现的是人民民主的真实性，而非广泛性，</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党支部＋居委会＋自管小组＋居民</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的多方会商机制，凝聚了居民共建共治合力，能为基层治理注入</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强心剂</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，有利于实现基层治理提质增效，</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正确。居民从</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自我</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向</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我们</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转变，积极参与社区事务，增强了群众的主人翁意识和集体意识，助力打造基层治理新面貌，</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9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950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13.[</a:t>
            </a:r>
            <a:r>
              <a:rPr lang="zh-CN" altLang="en-US">
                <a:latin typeface="仿宋" panose="02010609060101010101" charset="-122"/>
                <a:ea typeface="仿宋" panose="02010609060101010101" charset="-122"/>
                <a:cs typeface="仿宋" panose="02010609060101010101" charset="-122"/>
              </a:rPr>
              <a:t>江西</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三新</a:t>
            </a:r>
            <a:r>
              <a:rPr lang="en-US" altLang="zh-CN">
                <a:latin typeface="仿宋" panose="02010609060101010101" charset="-122"/>
                <a:ea typeface="仿宋" panose="02010609060101010101" charset="-122"/>
                <a:cs typeface="仿宋" panose="02010609060101010101" charset="-122"/>
              </a:rPr>
              <a:t>”</a:t>
            </a:r>
            <a:r>
              <a:rPr lang="zh-CN" altLang="en-US">
                <a:latin typeface="仿宋" panose="02010609060101010101" charset="-122"/>
                <a:ea typeface="仿宋" panose="02010609060101010101" charset="-122"/>
                <a:cs typeface="仿宋" panose="02010609060101010101" charset="-122"/>
              </a:rPr>
              <a:t>协同教研共同体</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全球极端天气事件日益频发，气候变化亟需应对。为提升应对极端天气的能力，某沿海社区居委会组织召开居民代表大会，共同商讨制订社区应急预案。会上，居民代表积极发言，就避难场所设置、应急物资储备、人员疏散路线等问题提出了诸多建议。最终，该社区在充分吸纳居民意见的基础上，制订了详细且实用的应急预案。这一过程（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赋予居民决策权，使社区公共事务的民主决策通过召开居民代表大会顺利进行</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彰显基层民主参与的直接性，有利于调动居民参与社区建设的积极性、主动性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发挥社区居委会在应对公共危机时的组织协调作用，提升了基层行政管理水平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体现管理活动的自治性，基层群众性自治组织积极整合资源，保障居民生命财产安全</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8811260" y="22199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630420"/>
            <a:ext cx="1065911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实行基层民主自治的意义。社区居委会组织召开居民代表大会共同商讨制订社区应急预案，体现了基层民主参与的直接性和管理活动的自治性，基层群众性自治组织在应对公共危机时积极发挥组织协调作用，有利于调动居民参与社区建设的积极性、主动性，</a:t>
            </a:r>
            <a:r>
              <a:rPr lang="en-US" altLang="en-US" sz="1600">
                <a:latin typeface="黑体" panose="02010609060101010101" charset="-122"/>
                <a:ea typeface="黑体" panose="02010609060101010101" charset="-122"/>
                <a:cs typeface="黑体" panose="02010609060101010101" charset="-122"/>
              </a:rPr>
              <a:t>②④</a:t>
            </a:r>
            <a:r>
              <a:rPr lang="zh-CN" altLang="en-US" sz="1600">
                <a:latin typeface="黑体" panose="02010609060101010101" charset="-122"/>
                <a:ea typeface="黑体" panose="02010609060101010101" charset="-122"/>
                <a:cs typeface="黑体" panose="02010609060101010101" charset="-122"/>
              </a:rPr>
              <a:t>正确。社区公共事务的民主决策通过召开居民会议进行，居民会议集体决策，而不是居民行使决策权，且居民没有决策权，</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排除。居委会是基层群众性自治组织，不是基层政府，不是提升基层行政管理水平的主体，</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TEMPLATE_CATEGORY" val="custom"/>
  <p:tag name="KSO_WM_TEMPLATE_INDEX" val="20205081"/>
</p:tagLst>
</file>

<file path=ppt/tags/tag101.xml><?xml version="1.0" encoding="utf-8"?>
<p:tagLst xmlns:p="http://schemas.openxmlformats.org/presentationml/2006/main">
  <p:tag name="KSO_WM_BEAUTIFY_FLAG" val="#wm#"/>
  <p:tag name="KSO_WM_TEMPLATE_CATEGORY" val="custom"/>
  <p:tag name="KSO_WM_TEMPLATE_INDEX" val="20205081"/>
</p:tagLst>
</file>

<file path=ppt/tags/tag102.xml><?xml version="1.0" encoding="utf-8"?>
<p:tagLst xmlns:p="http://schemas.openxmlformats.org/presentationml/2006/main">
  <p:tag name="KSO_WM_BEAUTIFY_FLAG" val="#wm#"/>
  <p:tag name="KSO_WM_TEMPLATE_CATEGORY" val="custom"/>
  <p:tag name="KSO_WM_TEMPLATE_INDEX" val="20205081"/>
</p:tagLst>
</file>

<file path=ppt/tags/tag103.xml><?xml version="1.0" encoding="utf-8"?>
<p:tagLst xmlns:p="http://schemas.openxmlformats.org/presentationml/2006/main">
  <p:tag name="TABLE_ENDDRAG_ORIGIN_RECT" val="658*176"/>
  <p:tag name="TABLE_ENDDRAG_RECT" val="149*161*658*176"/>
</p:tagLst>
</file>

<file path=ppt/tags/tag104.xml><?xml version="1.0" encoding="utf-8"?>
<p:tagLst xmlns:p="http://schemas.openxmlformats.org/presentationml/2006/main">
  <p:tag name="KSO_WM_BEAUTIFY_FLAG" val="#wm#"/>
  <p:tag name="KSO_WM_TEMPLATE_CATEGORY" val="custom"/>
  <p:tag name="KSO_WM_TEMPLATE_INDEX" val="20205081"/>
</p:tagLst>
</file>

<file path=ppt/tags/tag105.xml><?xml version="1.0" encoding="utf-8"?>
<p:tagLst xmlns:p="http://schemas.openxmlformats.org/presentationml/2006/main">
  <p:tag name="KSO_WM_BEAUTIFY_FLAG" val="#wm#"/>
  <p:tag name="KSO_WM_TEMPLATE_CATEGORY" val="custom"/>
  <p:tag name="KSO_WM_TEMPLATE_INDEX" val="20205081"/>
</p:tagLst>
</file>

<file path=ppt/tags/tag106.xml><?xml version="1.0" encoding="utf-8"?>
<p:tagLst xmlns:p="http://schemas.openxmlformats.org/presentationml/2006/main">
  <p:tag name="KSO_WM_BEAUTIFY_FLAG" val="#wm#"/>
  <p:tag name="KSO_WM_TEMPLATE_CATEGORY" val="custom"/>
  <p:tag name="KSO_WM_TEMPLATE_INDEX" val="20205081"/>
</p:tagLst>
</file>

<file path=ppt/tags/tag107.xml><?xml version="1.0" encoding="utf-8"?>
<p:tagLst xmlns:p="http://schemas.openxmlformats.org/presentationml/2006/main">
  <p:tag name="KSO_WM_BEAUTIFY_FLAG" val="#wm#"/>
  <p:tag name="KSO_WM_TEMPLATE_CATEGORY" val="custom"/>
  <p:tag name="KSO_WM_TEMPLATE_INDEX" val="20205081"/>
</p:tagLst>
</file>

<file path=ppt/tags/tag108.xml><?xml version="1.0" encoding="utf-8"?>
<p:tagLst xmlns:p="http://schemas.openxmlformats.org/presentationml/2006/main">
  <p:tag name="TABLE_ENDDRAG_ORIGIN_RECT" val="685*116"/>
  <p:tag name="TABLE_ENDDRAG_RECT" val="110*158*685*116"/>
</p:tagLst>
</file>

<file path=ppt/tags/tag109.xml><?xml version="1.0" encoding="utf-8"?>
<p:tagLst xmlns:p="http://schemas.openxmlformats.org/presentationml/2006/main">
  <p:tag name="KSO_WM_BEAUTIFY_FLAG" val="#wm#"/>
  <p:tag name="KSO_WM_TEMPLATE_CATEGORY" val="custom"/>
  <p:tag name="KSO_WM_TEMPLATE_INDEX" val="2020508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BEAUTIFY_FLAG" val="#wm#"/>
  <p:tag name="KSO_WM_TEMPLATE_CATEGORY" val="custom"/>
  <p:tag name="KSO_WM_TEMPLATE_INDEX" val="20205081"/>
</p:tagLst>
</file>

<file path=ppt/tags/tag111.xml><?xml version="1.0" encoding="utf-8"?>
<p:tagLst xmlns:p="http://schemas.openxmlformats.org/presentationml/2006/main">
  <p:tag name="KSO_WM_BEAUTIFY_FLAG" val="#wm#"/>
  <p:tag name="KSO_WM_TEMPLATE_CATEGORY" val="custom"/>
  <p:tag name="KSO_WM_TEMPLATE_INDEX" val="20205081"/>
</p:tagLst>
</file>

<file path=ppt/tags/tag112.xml><?xml version="1.0" encoding="utf-8"?>
<p:tagLst xmlns:p="http://schemas.openxmlformats.org/presentationml/2006/main">
  <p:tag name="KSO_WM_BEAUTIFY_FLAG" val="#wm#"/>
  <p:tag name="KSO_WM_TEMPLATE_CATEGORY" val="custom"/>
  <p:tag name="KSO_WM_TEMPLATE_INDEX" val="20205081"/>
</p:tagLst>
</file>

<file path=ppt/tags/tag113.xml><?xml version="1.0" encoding="utf-8"?>
<p:tagLst xmlns:p="http://schemas.openxmlformats.org/presentationml/2006/main">
  <p:tag name="KSO_WM_BEAUTIFY_FLAG" val="#wm#"/>
  <p:tag name="KSO_WM_TEMPLATE_CATEGORY" val="custom"/>
  <p:tag name="KSO_WM_TEMPLATE_INDEX" val="20205081"/>
</p:tagLst>
</file>

<file path=ppt/tags/tag114.xml><?xml version="1.0" encoding="utf-8"?>
<p:tagLst xmlns:p="http://schemas.openxmlformats.org/presentationml/2006/main">
  <p:tag name="KSO_WM_BEAUTIFY_FLAG" val="#wm#"/>
  <p:tag name="KSO_WM_TEMPLATE_CATEGORY" val="custom"/>
  <p:tag name="KSO_WM_TEMPLATE_INDEX" val="20205081"/>
</p:tagLst>
</file>

<file path=ppt/tags/tag115.xml><?xml version="1.0" encoding="utf-8"?>
<p:tagLst xmlns:p="http://schemas.openxmlformats.org/presentationml/2006/main">
  <p:tag name="KSO_WM_BEAUTIFY_FLAG" val="#wm#"/>
  <p:tag name="KSO_WM_TEMPLATE_CATEGORY" val="custom"/>
  <p:tag name="KSO_WM_TEMPLATE_INDEX" val="20205081"/>
</p:tagLst>
</file>

<file path=ppt/tags/tag116.xml><?xml version="1.0" encoding="utf-8"?>
<p:tagLst xmlns:p="http://schemas.openxmlformats.org/presentationml/2006/main">
  <p:tag name="KSO_WM_BEAUTIFY_FLAG" val="#wm#"/>
  <p:tag name="KSO_WM_TEMPLATE_CATEGORY" val="custom"/>
  <p:tag name="KSO_WM_TEMPLATE_INDEX" val="20205081"/>
</p:tagLst>
</file>

<file path=ppt/tags/tag117.xml><?xml version="1.0" encoding="utf-8"?>
<p:tagLst xmlns:p="http://schemas.openxmlformats.org/presentationml/2006/main">
  <p:tag name="TABLE_ENDDRAG_ORIGIN_RECT" val="464*98"/>
  <p:tag name="TABLE_ENDDRAG_RECT" val="230*136*464*98"/>
</p:tagLst>
</file>

<file path=ppt/tags/tag118.xml><?xml version="1.0" encoding="utf-8"?>
<p:tagLst xmlns:p="http://schemas.openxmlformats.org/presentationml/2006/main">
  <p:tag name="KSO_WM_BEAUTIFY_FLAG" val="#wm#"/>
  <p:tag name="KSO_WM_TEMPLATE_CATEGORY" val="custom"/>
  <p:tag name="KSO_WM_TEMPLATE_INDEX" val="20205081"/>
</p:tagLst>
</file>

<file path=ppt/tags/tag119.xml><?xml version="1.0" encoding="utf-8"?>
<p:tagLst xmlns:p="http://schemas.openxmlformats.org/presentationml/2006/main">
  <p:tag name="KSO_WM_BEAUTIFY_FLAG" val="#wm#"/>
  <p:tag name="KSO_WM_TEMPLATE_CATEGORY" val="custom"/>
  <p:tag name="KSO_WM_TEMPLATE_INDEX" val="2020508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BEAUTIFY_FLAG" val="#wm#"/>
  <p:tag name="KSO_WM_TEMPLATE_CATEGORY" val="custom"/>
  <p:tag name="KSO_WM_TEMPLATE_INDEX" val="20205081"/>
</p:tagLst>
</file>

<file path=ppt/tags/tag121.xml><?xml version="1.0" encoding="utf-8"?>
<p:tagLst xmlns:p="http://schemas.openxmlformats.org/presentationml/2006/main">
  <p:tag name="KSO_WM_BEAUTIFY_FLAG" val="#wm#"/>
  <p:tag name="KSO_WM_TEMPLATE_CATEGORY" val="custom"/>
  <p:tag name="KSO_WM_TEMPLATE_INDEX" val="20205081"/>
</p:tagLst>
</file>

<file path=ppt/tags/tag122.xml><?xml version="1.0" encoding="utf-8"?>
<p:tagLst xmlns:p="http://schemas.openxmlformats.org/presentationml/2006/main">
  <p:tag name="KSO_WM_BEAUTIFY_FLAG" val="#wm#"/>
  <p:tag name="KSO_WM_TEMPLATE_CATEGORY" val="custom"/>
  <p:tag name="KSO_WM_TEMPLATE_INDEX" val="20205081"/>
</p:tagLst>
</file>

<file path=ppt/tags/tag123.xml><?xml version="1.0" encoding="utf-8"?>
<p:tagLst xmlns:p="http://schemas.openxmlformats.org/presentationml/2006/main">
  <p:tag name="KSO_WM_BEAUTIFY_FLAG" val="#wm#"/>
  <p:tag name="KSO_WM_TEMPLATE_CATEGORY" val="custom"/>
  <p:tag name="KSO_WM_TEMPLATE_INDEX" val="20205081"/>
</p:tagLst>
</file>

<file path=ppt/tags/tag124.xml><?xml version="1.0" encoding="utf-8"?>
<p:tagLst xmlns:p="http://schemas.openxmlformats.org/presentationml/2006/main">
  <p:tag name="KSO_WM_BEAUTIFY_FLAG" val="#wm#"/>
  <p:tag name="KSO_WM_TEMPLATE_CATEGORY" val="custom"/>
  <p:tag name="KSO_WM_TEMPLATE_INDEX" val="20205081"/>
</p:tagLst>
</file>

<file path=ppt/tags/tag125.xml><?xml version="1.0" encoding="utf-8"?>
<p:tagLst xmlns:p="http://schemas.openxmlformats.org/presentationml/2006/main">
  <p:tag name="KSO_WM_BEAUTIFY_FLAG" val="#wm#"/>
  <p:tag name="KSO_WM_TEMPLATE_CATEGORY" val="custom"/>
  <p:tag name="KSO_WM_TEMPLATE_INDEX" val="20205081"/>
</p:tagLst>
</file>

<file path=ppt/tags/tag126.xml><?xml version="1.0" encoding="utf-8"?>
<p:tagLst xmlns:p="http://schemas.openxmlformats.org/presentationml/2006/main">
  <p:tag name="KSO_WM_BEAUTIFY_FLAG" val="#wm#"/>
  <p:tag name="KSO_WM_TEMPLATE_CATEGORY" val="custom"/>
  <p:tag name="KSO_WM_TEMPLATE_INDEX" val="20205081"/>
</p:tagLst>
</file>

<file path=ppt/tags/tag127.xml><?xml version="1.0" encoding="utf-8"?>
<p:tagLst xmlns:p="http://schemas.openxmlformats.org/presentationml/2006/main">
  <p:tag name="KSO_WM_BEAUTIFY_FLAG" val="#wm#"/>
  <p:tag name="KSO_WM_TEMPLATE_CATEGORY" val="custom"/>
  <p:tag name="KSO_WM_TEMPLATE_INDEX" val="20205081"/>
</p:tagLst>
</file>

<file path=ppt/tags/tag128.xml><?xml version="1.0" encoding="utf-8"?>
<p:tagLst xmlns:p="http://schemas.openxmlformats.org/presentationml/2006/main">
  <p:tag name="KSO_WM_BEAUTIFY_FLAG" val="#wm#"/>
  <p:tag name="KSO_WM_TEMPLATE_CATEGORY" val="custom"/>
  <p:tag name="KSO_WM_TEMPLATE_INDEX" val="20205081"/>
</p:tagLst>
</file>

<file path=ppt/tags/tag129.xml><?xml version="1.0" encoding="utf-8"?>
<p:tagLst xmlns:p="http://schemas.openxmlformats.org/presentationml/2006/main">
  <p:tag name="TABLE_ENDDRAG_ORIGIN_RECT" val="683*215"/>
  <p:tag name="TABLE_ENDDRAG_RECT" val="135*254*683*21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BEAUTIFY_FLAG" val="#wm#"/>
  <p:tag name="KSO_WM_TEMPLATE_CATEGORY" val="custom"/>
  <p:tag name="KSO_WM_TEMPLATE_INDEX" val="20205081"/>
</p:tagLst>
</file>

<file path=ppt/tags/tag131.xml><?xml version="1.0" encoding="utf-8"?>
<p:tagLst xmlns:p="http://schemas.openxmlformats.org/presentationml/2006/main">
  <p:tag name="KSO_WM_BEAUTIFY_FLAG" val="#wm#"/>
  <p:tag name="KSO_WM_TEMPLATE_CATEGORY" val="custom"/>
  <p:tag name="KSO_WM_TEMPLATE_INDEX" val="20205081"/>
</p:tagLst>
</file>

<file path=ppt/tags/tag132.xml><?xml version="1.0" encoding="utf-8"?>
<p:tagLst xmlns:p="http://schemas.openxmlformats.org/presentationml/2006/main">
  <p:tag name="KSO_WM_BEAUTIFY_FLAG" val="#wm#"/>
  <p:tag name="KSO_WM_TEMPLATE_CATEGORY" val="custom"/>
  <p:tag name="KSO_WM_TEMPLATE_INDEX" val="20205081"/>
</p:tagLst>
</file>

<file path=ppt/tags/tag133.xml><?xml version="1.0" encoding="utf-8"?>
<p:tagLst xmlns:p="http://schemas.openxmlformats.org/presentationml/2006/main">
  <p:tag name="KSO_WM_BEAUTIFY_FLAG" val="#wm#"/>
  <p:tag name="KSO_WM_TEMPLATE_CATEGORY" val="custom"/>
  <p:tag name="KSO_WM_TEMPLATE_INDEX" val="20205081"/>
</p:tagLst>
</file>

<file path=ppt/tags/tag134.xml><?xml version="1.0" encoding="utf-8"?>
<p:tagLst xmlns:p="http://schemas.openxmlformats.org/presentationml/2006/main">
  <p:tag name="KSO_WM_BEAUTIFY_FLAG" val="#wm#"/>
  <p:tag name="KSO_WM_TEMPLATE_CATEGORY" val="custom"/>
  <p:tag name="KSO_WM_TEMPLATE_INDEX" val="20205081"/>
</p:tagLst>
</file>

<file path=ppt/tags/tag135.xml><?xml version="1.0" encoding="utf-8"?>
<p:tagLst xmlns:p="http://schemas.openxmlformats.org/presentationml/2006/main">
  <p:tag name="KSO_WM_BEAUTIFY_FLAG" val="#wm#"/>
  <p:tag name="KSO_WM_TEMPLATE_CATEGORY" val="custom"/>
  <p:tag name="KSO_WM_TEMPLATE_INDEX" val="20205081"/>
</p:tagLst>
</file>

<file path=ppt/tags/tag136.xml><?xml version="1.0" encoding="utf-8"?>
<p:tagLst xmlns:p="http://schemas.openxmlformats.org/presentationml/2006/main">
  <p:tag name="KSO_WM_BEAUTIFY_FLAG" val="#wm#"/>
  <p:tag name="KSO_WM_TEMPLATE_CATEGORY" val="custom"/>
  <p:tag name="KSO_WM_TEMPLATE_INDEX" val="20205081"/>
</p:tagLst>
</file>

<file path=ppt/tags/tag137.xml><?xml version="1.0" encoding="utf-8"?>
<p:tagLst xmlns:p="http://schemas.openxmlformats.org/presentationml/2006/main">
  <p:tag name="KSO_WM_BEAUTIFY_FLAG" val="#wm#"/>
  <p:tag name="KSO_WM_TEMPLATE_CATEGORY" val="custom"/>
  <p:tag name="KSO_WM_TEMPLATE_INDEX" val="20205081"/>
</p:tagLst>
</file>

<file path=ppt/tags/tag138.xml><?xml version="1.0" encoding="utf-8"?>
<p:tagLst xmlns:p="http://schemas.openxmlformats.org/presentationml/2006/main">
  <p:tag name="KSO_WM_BEAUTIFY_FLAG" val="#wm#"/>
  <p:tag name="KSO_WM_TEMPLATE_CATEGORY" val="custom"/>
  <p:tag name="KSO_WM_TEMPLATE_INDEX" val="20205081"/>
</p:tagLst>
</file>

<file path=ppt/tags/tag139.xml><?xml version="1.0" encoding="utf-8"?>
<p:tagLst xmlns:p="http://schemas.openxmlformats.org/presentationml/2006/main">
  <p:tag name="KSO_WM_BEAUTIFY_FLAG" val="#wm#"/>
  <p:tag name="KSO_WM_TEMPLATE_CATEGORY" val="custom"/>
  <p:tag name="KSO_WM_TEMPLATE_INDEX" val="2020508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BEAUTIFY_FLAG" val="#wm#"/>
  <p:tag name="KSO_WM_TEMPLATE_CATEGORY" val="custom"/>
  <p:tag name="KSO_WM_TEMPLATE_INDEX" val="20205081"/>
</p:tagLst>
</file>

<file path=ppt/tags/tag141.xml><?xml version="1.0" encoding="utf-8"?>
<p:tagLst xmlns:p="http://schemas.openxmlformats.org/presentationml/2006/main">
  <p:tag name="TABLE_ENDDRAG_ORIGIN_RECT" val="638*209"/>
  <p:tag name="TABLE_ENDDRAG_RECT" val="139*159*638*209"/>
</p:tagLst>
</file>

<file path=ppt/tags/tag142.xml><?xml version="1.0" encoding="utf-8"?>
<p:tagLst xmlns:p="http://schemas.openxmlformats.org/presentationml/2006/main">
  <p:tag name="KSO_WM_BEAUTIFY_FLAG" val="#wm#"/>
  <p:tag name="KSO_WM_TEMPLATE_CATEGORY" val="custom"/>
  <p:tag name="KSO_WM_TEMPLATE_INDEX" val="20205081"/>
</p:tagLst>
</file>

<file path=ppt/tags/tag143.xml><?xml version="1.0" encoding="utf-8"?>
<p:tagLst xmlns:p="http://schemas.openxmlformats.org/presentationml/2006/main">
  <p:tag name="KSO_WM_BEAUTIFY_FLAG" val="#wm#"/>
  <p:tag name="KSO_WM_TEMPLATE_CATEGORY" val="custom"/>
  <p:tag name="KSO_WM_TEMPLATE_INDEX" val="20205081"/>
</p:tagLst>
</file>

<file path=ppt/tags/tag144.xml><?xml version="1.0" encoding="utf-8"?>
<p:tagLst xmlns:p="http://schemas.openxmlformats.org/presentationml/2006/main">
  <p:tag name="TABLE_ENDDRAG_ORIGIN_RECT" val="548*176"/>
  <p:tag name="TABLE_ENDDRAG_RECT" val="147*153*548*176"/>
</p:tagLst>
</file>

<file path=ppt/tags/tag145.xml><?xml version="1.0" encoding="utf-8"?>
<p:tagLst xmlns:p="http://schemas.openxmlformats.org/presentationml/2006/main">
  <p:tag name="KSO_WM_BEAUTIFY_FLAG" val="#wm#"/>
  <p:tag name="KSO_WM_TEMPLATE_CATEGORY" val="custom"/>
  <p:tag name="KSO_WM_TEMPLATE_INDEX" val="20205081"/>
</p:tagLst>
</file>

<file path=ppt/tags/tag146.xml><?xml version="1.0" encoding="utf-8"?>
<p:tagLst xmlns:p="http://schemas.openxmlformats.org/presentationml/2006/main">
  <p:tag name="KSO_WM_BEAUTIFY_FLAG" val="#wm#"/>
  <p:tag name="KSO_WM_TEMPLATE_CATEGORY" val="custom"/>
  <p:tag name="KSO_WM_TEMPLATE_INDEX" val="20205081"/>
</p:tagLst>
</file>

<file path=ppt/tags/tag147.xml><?xml version="1.0" encoding="utf-8"?>
<p:tagLst xmlns:p="http://schemas.openxmlformats.org/presentationml/2006/main">
  <p:tag name="TABLE_ENDDRAG_ORIGIN_RECT" val="629*262"/>
  <p:tag name="TABLE_ENDDRAG_RECT" val="143*142*629*262"/>
</p:tagLst>
</file>

<file path=ppt/tags/tag148.xml><?xml version="1.0" encoding="utf-8"?>
<p:tagLst xmlns:p="http://schemas.openxmlformats.org/presentationml/2006/main">
  <p:tag name="KSO_WM_BEAUTIFY_FLAG" val="#wm#"/>
  <p:tag name="KSO_WM_TEMPLATE_CATEGORY" val="custom"/>
  <p:tag name="KSO_WM_TEMPLATE_INDEX" val="20205081"/>
</p:tagLst>
</file>

<file path=ppt/tags/tag149.xml><?xml version="1.0" encoding="utf-8"?>
<p:tagLst xmlns:p="http://schemas.openxmlformats.org/presentationml/2006/main">
  <p:tag name="KSO_WM_BEAUTIFY_FLAG" val="#wm#"/>
  <p:tag name="KSO_WM_TEMPLATE_CATEGORY" val="custom"/>
  <p:tag name="KSO_WM_TEMPLATE_INDEX" val="2020508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BEAUTIFY_FLAG" val="#wm#"/>
  <p:tag name="KSO_WM_TEMPLATE_CATEGORY" val="custom"/>
  <p:tag name="KSO_WM_TEMPLATE_INDEX" val="20205081"/>
</p:tagLst>
</file>

<file path=ppt/tags/tag151.xml><?xml version="1.0" encoding="utf-8"?>
<p:tagLst xmlns:p="http://schemas.openxmlformats.org/presentationml/2006/main">
  <p:tag name="KSO_WM_BEAUTIFY_FLAG" val="#wm#"/>
  <p:tag name="KSO_WM_TEMPLATE_CATEGORY" val="custom"/>
  <p:tag name="KSO_WM_TEMPLATE_INDEX" val="20205081"/>
</p:tagLst>
</file>

<file path=ppt/tags/tag152.xml><?xml version="1.0" encoding="utf-8"?>
<p:tagLst xmlns:p="http://schemas.openxmlformats.org/presentationml/2006/main">
  <p:tag name="KSO_WM_BEAUTIFY_FLAG" val="#wm#"/>
  <p:tag name="KSO_WM_TEMPLATE_CATEGORY" val="custom"/>
  <p:tag name="KSO_WM_TEMPLATE_INDEX" val="20205081"/>
</p:tagLst>
</file>

<file path=ppt/tags/tag153.xml><?xml version="1.0" encoding="utf-8"?>
<p:tagLst xmlns:p="http://schemas.openxmlformats.org/presentationml/2006/main">
  <p:tag name="KSO_WM_BEAUTIFY_FLAG" val="#wm#"/>
  <p:tag name="KSO_WM_TEMPLATE_CATEGORY" val="custom"/>
  <p:tag name="KSO_WM_TEMPLATE_INDEX" val="20205081"/>
</p:tagLst>
</file>

<file path=ppt/tags/tag154.xml><?xml version="1.0" encoding="utf-8"?>
<p:tagLst xmlns:p="http://schemas.openxmlformats.org/presentationml/2006/main">
  <p:tag name="KSO_WM_BEAUTIFY_FLAG" val="#wm#"/>
  <p:tag name="KSO_WM_TEMPLATE_CATEGORY" val="custom"/>
  <p:tag name="KSO_WM_TEMPLATE_INDEX" val="20205081"/>
</p:tagLst>
</file>

<file path=ppt/tags/tag155.xml><?xml version="1.0" encoding="utf-8"?>
<p:tagLst xmlns:p="http://schemas.openxmlformats.org/presentationml/2006/main">
  <p:tag name="KSO_WM_BEAUTIFY_FLAG" val="#wm#"/>
  <p:tag name="KSO_WM_TEMPLATE_CATEGORY" val="custom"/>
  <p:tag name="KSO_WM_TEMPLATE_INDEX" val="20205081"/>
</p:tagLst>
</file>

<file path=ppt/tags/tag156.xml><?xml version="1.0" encoding="utf-8"?>
<p:tagLst xmlns:p="http://schemas.openxmlformats.org/presentationml/2006/main">
  <p:tag name="KSO_WM_BEAUTIFY_FLAG" val="#wm#"/>
  <p:tag name="KSO_WM_TEMPLATE_CATEGORY" val="custom"/>
  <p:tag name="KSO_WM_TEMPLATE_INDEX" val="20205081"/>
</p:tagLst>
</file>

<file path=ppt/tags/tag157.xml><?xml version="1.0" encoding="utf-8"?>
<p:tagLst xmlns:p="http://schemas.openxmlformats.org/presentationml/2006/main">
  <p:tag name="KSO_WM_BEAUTIFY_FLAG" val="#wm#"/>
  <p:tag name="KSO_WM_TEMPLATE_CATEGORY" val="custom"/>
  <p:tag name="KSO_WM_TEMPLATE_INDEX" val="20205081"/>
</p:tagLst>
</file>

<file path=ppt/tags/tag158.xml><?xml version="1.0" encoding="utf-8"?>
<p:tagLst xmlns:p="http://schemas.openxmlformats.org/presentationml/2006/main">
  <p:tag name="KSO_WM_BEAUTIFY_FLAG" val="#wm#"/>
  <p:tag name="KSO_WM_TEMPLATE_CATEGORY" val="custom"/>
  <p:tag name="KSO_WM_TEMPLATE_INDEX" val="20205081"/>
</p:tagLst>
</file>

<file path=ppt/tags/tag159.xml><?xml version="1.0" encoding="utf-8"?>
<p:tagLst xmlns:p="http://schemas.openxmlformats.org/presentationml/2006/main">
  <p:tag name="KSO_WM_BEAUTIFY_FLAG" val="#wm#"/>
  <p:tag name="KSO_WM_TEMPLATE_CATEGORY" val="custom"/>
  <p:tag name="KSO_WM_TEMPLATE_INDEX" val="2020508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BEAUTIFY_FLAG" val="#wm#"/>
  <p:tag name="KSO_WM_TEMPLATE_CATEGORY" val="custom"/>
  <p:tag name="KSO_WM_TEMPLATE_INDEX" val="20205081"/>
</p:tagLst>
</file>

<file path=ppt/tags/tag161.xml><?xml version="1.0" encoding="utf-8"?>
<p:tagLst xmlns:p="http://schemas.openxmlformats.org/presentationml/2006/main">
  <p:tag name="KSO_WM_BEAUTIFY_FLAG" val="#wm#"/>
  <p:tag name="KSO_WM_TEMPLATE_CATEGORY" val="custom"/>
  <p:tag name="KSO_WM_TEMPLATE_INDEX" val="20205081"/>
</p:tagLst>
</file>

<file path=ppt/tags/tag162.xml><?xml version="1.0" encoding="utf-8"?>
<p:tagLst xmlns:p="http://schemas.openxmlformats.org/presentationml/2006/main">
  <p:tag name="KSO_WM_BEAUTIFY_FLAG" val="#wm#"/>
  <p:tag name="KSO_WM_TEMPLATE_CATEGORY" val="custom"/>
  <p:tag name="KSO_WM_TEMPLATE_INDEX" val="20205081"/>
</p:tagLst>
</file>

<file path=ppt/tags/tag163.xml><?xml version="1.0" encoding="utf-8"?>
<p:tagLst xmlns:p="http://schemas.openxmlformats.org/presentationml/2006/main">
  <p:tag name="KSO_WM_BEAUTIFY_FLAG" val="#wm#"/>
  <p:tag name="KSO_WM_TEMPLATE_CATEGORY" val="custom"/>
  <p:tag name="KSO_WM_TEMPLATE_INDEX" val="20205081"/>
</p:tagLst>
</file>

<file path=ppt/tags/tag164.xml><?xml version="1.0" encoding="utf-8"?>
<p:tagLst xmlns:p="http://schemas.openxmlformats.org/presentationml/2006/main">
  <p:tag name="KSO_WM_BEAUTIFY_FLAG" val="#wm#"/>
  <p:tag name="KSO_WM_TEMPLATE_CATEGORY" val="custom"/>
  <p:tag name="KSO_WM_TEMPLATE_INDEX" val="20205081"/>
</p:tagLst>
</file>

<file path=ppt/tags/tag165.xml><?xml version="1.0" encoding="utf-8"?>
<p:tagLst xmlns:p="http://schemas.openxmlformats.org/presentationml/2006/main">
  <p:tag name="KSO_WM_BEAUTIFY_FLAG" val="#wm#"/>
  <p:tag name="KSO_WM_TEMPLATE_CATEGORY" val="custom"/>
  <p:tag name="KSO_WM_TEMPLATE_INDEX" val="20205081"/>
</p:tagLst>
</file>

<file path=ppt/tags/tag166.xml><?xml version="1.0" encoding="utf-8"?>
<p:tagLst xmlns:p="http://schemas.openxmlformats.org/presentationml/2006/main">
  <p:tag name="commondata" val="eyJoZGlkIjoiMDkxZjZiMGUxZjVhNWRlODlmODBiNjlkN2UzMjcxZDEifQ=="/>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Lst>
</file>

<file path=ppt/tags/tag71.xml><?xml version="1.0" encoding="utf-8"?>
<p:tagLst xmlns:p="http://schemas.openxmlformats.org/presentationml/2006/main">
  <p:tag name="KSO_WM_BEAUTIFY_FLAG" val="#wm#"/>
  <p:tag name="KSO_WM_TEMPLATE_CATEGORY" val="custom"/>
  <p:tag name="KSO_WM_TEMPLATE_INDEX" val="20205081"/>
</p:tagLst>
</file>

<file path=ppt/tags/tag72.xml><?xml version="1.0" encoding="utf-8"?>
<p:tagLst xmlns:p="http://schemas.openxmlformats.org/presentationml/2006/main">
  <p:tag name="KSO_WM_BEAUTIFY_FLAG" val="#wm#"/>
  <p:tag name="KSO_WM_TEMPLATE_CATEGORY" val="custom"/>
  <p:tag name="KSO_WM_TEMPLATE_INDEX" val="20205081"/>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TABLE_ENDDRAG_ORIGIN_RECT" val="707*229"/>
  <p:tag name="TABLE_ENDDRAG_RECT" val="117*145*707*230"/>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BEAUTIFY_FLAG" val="#wm#"/>
  <p:tag name="KSO_WM_TEMPLATE_CATEGORY" val="custom"/>
  <p:tag name="KSO_WM_TEMPLATE_INDEX" val="20205081"/>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BEAUTIFY_FLAG" val="#wm#"/>
  <p:tag name="KSO_WM_TEMPLATE_CATEGORY" val="custom"/>
  <p:tag name="KSO_WM_TEMPLATE_INDEX" val="20205081"/>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KSO_WM_BEAUTIFY_FLAG" val="#wm#"/>
  <p:tag name="KSO_WM_TEMPLATE_CATEGORY" val="custom"/>
  <p:tag name="KSO_WM_TEMPLATE_INDEX" val="20205081"/>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081"/>
</p:tagLst>
</file>

<file path=ppt/tags/tag91.xml><?xml version="1.0" encoding="utf-8"?>
<p:tagLst xmlns:p="http://schemas.openxmlformats.org/presentationml/2006/main">
  <p:tag name="KSO_WM_BEAUTIFY_FLAG" val="#wm#"/>
  <p:tag name="KSO_WM_TEMPLATE_CATEGORY" val="custom"/>
  <p:tag name="KSO_WM_TEMPLATE_INDEX" val="20205081"/>
</p:tagLst>
</file>

<file path=ppt/tags/tag92.xml><?xml version="1.0" encoding="utf-8"?>
<p:tagLst xmlns:p="http://schemas.openxmlformats.org/presentationml/2006/main">
  <p:tag name="KSO_WM_BEAUTIFY_FLAG" val="#wm#"/>
  <p:tag name="KSO_WM_TEMPLATE_CATEGORY" val="custom"/>
  <p:tag name="KSO_WM_TEMPLATE_INDEX" val="20205081"/>
</p:tagLst>
</file>

<file path=ppt/tags/tag93.xml><?xml version="1.0" encoding="utf-8"?>
<p:tagLst xmlns:p="http://schemas.openxmlformats.org/presentationml/2006/main">
  <p:tag name="TABLE_ENDDRAG_ORIGIN_RECT" val="647*232"/>
  <p:tag name="TABLE_ENDDRAG_RECT" val="138*197*647*232"/>
</p:tagLst>
</file>

<file path=ppt/tags/tag94.xml><?xml version="1.0" encoding="utf-8"?>
<p:tagLst xmlns:p="http://schemas.openxmlformats.org/presentationml/2006/main">
  <p:tag name="KSO_WM_BEAUTIFY_FLAG" val="#wm#"/>
  <p:tag name="KSO_WM_TEMPLATE_CATEGORY" val="custom"/>
  <p:tag name="KSO_WM_TEMPLATE_INDEX" val="20205081"/>
</p:tagLst>
</file>

<file path=ppt/tags/tag95.xml><?xml version="1.0" encoding="utf-8"?>
<p:tagLst xmlns:p="http://schemas.openxmlformats.org/presentationml/2006/main">
  <p:tag name="KSO_WM_BEAUTIFY_FLAG" val="#wm#"/>
  <p:tag name="KSO_WM_TEMPLATE_CATEGORY" val="custom"/>
  <p:tag name="KSO_WM_TEMPLATE_INDEX" val="20205081"/>
</p:tagLst>
</file>

<file path=ppt/tags/tag96.xml><?xml version="1.0" encoding="utf-8"?>
<p:tagLst xmlns:p="http://schemas.openxmlformats.org/presentationml/2006/main">
  <p:tag name="KSO_WM_BEAUTIFY_FLAG" val="#wm#"/>
  <p:tag name="KSO_WM_TEMPLATE_CATEGORY" val="custom"/>
  <p:tag name="KSO_WM_TEMPLATE_INDEX" val="20205081"/>
</p:tagLst>
</file>

<file path=ppt/tags/tag97.xml><?xml version="1.0" encoding="utf-8"?>
<p:tagLst xmlns:p="http://schemas.openxmlformats.org/presentationml/2006/main">
  <p:tag name="KSO_WM_BEAUTIFY_FLAG" val="#wm#"/>
  <p:tag name="KSO_WM_TEMPLATE_CATEGORY" val="custom"/>
  <p:tag name="KSO_WM_TEMPLATE_INDEX" val="20205081"/>
</p:tagLst>
</file>

<file path=ppt/tags/tag98.xml><?xml version="1.0" encoding="utf-8"?>
<p:tagLst xmlns:p="http://schemas.openxmlformats.org/presentationml/2006/main">
  <p:tag name="KSO_WM_BEAUTIFY_FLAG" val="#wm#"/>
  <p:tag name="KSO_WM_TEMPLATE_CATEGORY" val="custom"/>
  <p:tag name="KSO_WM_TEMPLATE_INDEX" val="20205081"/>
</p:tagLst>
</file>

<file path=ppt/tags/tag99.xml><?xml version="1.0" encoding="utf-8"?>
<p:tagLst xmlns:p="http://schemas.openxmlformats.org/presentationml/2006/main">
  <p:tag name="TABLE_ENDDRAG_ORIGIN_RECT" val="687*139"/>
  <p:tag name="TABLE_ENDDRAG_RECT" val="122*168*687*139"/>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35798</Words>
  <Application>WPS 演示</Application>
  <PresentationFormat>宽屏</PresentationFormat>
  <Paragraphs>1297</Paragraphs>
  <Slides>102</Slides>
  <Notes>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102</vt:i4>
      </vt:variant>
    </vt:vector>
  </HeadingPairs>
  <TitlesOfParts>
    <vt:vector size="117" baseType="lpstr">
      <vt:lpstr>Arial</vt:lpstr>
      <vt:lpstr>宋体</vt:lpstr>
      <vt:lpstr>Wingdings</vt:lpstr>
      <vt:lpstr>Wingdings</vt:lpstr>
      <vt:lpstr>黑体</vt:lpstr>
      <vt:lpstr>微软雅黑</vt:lpstr>
      <vt:lpstr>微软雅黑</vt:lpstr>
      <vt:lpstr>仿宋</vt:lpstr>
      <vt:lpstr>Arial Unicode MS</vt:lpstr>
      <vt:lpstr>Calibri</vt:lpstr>
      <vt:lpstr>Times New Roman</vt:lpstr>
      <vt:lpstr>楷体_GB2312</vt:lpstr>
      <vt:lpstr>新宋体</vt:lpstr>
      <vt:lpstr>楷体</vt:lpstr>
      <vt:lpstr>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噫吁嚱盒盒</cp:lastModifiedBy>
  <cp:revision>197</cp:revision>
  <dcterms:created xsi:type="dcterms:W3CDTF">2019-06-19T02:08:00Z</dcterms:created>
  <dcterms:modified xsi:type="dcterms:W3CDTF">2025-10-29T02:27:00Z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6E64AF44EFC0489A9EFDAAE66900428E_13</vt:lpwstr>
  </property>
</Properties>
</file>